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7" r:id="rId42"/>
    <p:sldId id="312" r:id="rId43"/>
    <p:sldId id="313" r:id="rId44"/>
    <p:sldId id="314" r:id="rId45"/>
    <p:sldId id="311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x="12192000" cy="6858000"/>
  <p:notesSz cx="6858000" cy="9144000"/>
  <p:embeddedFontLst>
    <p:embeddedFont>
      <p:font typeface="Tahoma" panose="020B0604030504040204" pitchFamily="3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jiCxt3zXksyTquHAnlY6eNc0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0" d="100"/>
          <a:sy n="100" d="100"/>
        </p:scale>
        <p:origin x="240" y="528"/>
      </p:cViewPr>
      <p:guideLst>
        <p:guide orient="horz" pos="18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75" name="Google Shape;3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05" name="Google Shape;4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Randomly select configuration $\mathbf{p}$ in workspace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Select new configuration $\mathbf{v}_1$ fixed distance $D$ from start point along line connecting $\mathbf{p}_s$ and $\mathbf{p}$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Check new segment for collisions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If collision-free, insert $\mathbf{v}_1$ into tree.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59" name="Google Shape;45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Generate random configuration $\mathbf{p}$ in workspace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Search tree to find node closest to $\mathbf{p}$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From node closest to $\mathbf{p}$, move distance $D$ along line connecting node and $\mathbf{p}$ to establish configuration $\mathbf{v}_2$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Check new segment for collisions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If collision-free, insert $\mathbf{v}_2$ into tree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91" name="Google Shape;49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Generate random configuration $\mathbf{p}$ in workspace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Search tree to find node closest to $\mathbf{p}$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From node closest to $\mathbf{p}$, move distance $D$ along line connecting node and $\mathbf{p}$ to establish new node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Check new segment for collisions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If collision-free, insert new node into tree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527" name="Google Shape;5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8" name="Google Shape;5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562" name="Google Shape;5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727" name="Google Shape;7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8" name="Google Shape;72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Generate new potential node $\mathbf{v}_{new}$ identical to RRT.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Instead of finding the closest node in the tree, find all nodes within neighborhood $\mathcal{N}$.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Let $C(\mathbf{v})$ be the path cost from $\mathbf{p}_s$ to $\mathbf{v}$, and let $c(\mathbf{v}_1,\mathbf{v}_2)$ be the path cost from $\mathbf{v}_1$ to $\mathbf{v}_2$.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Let $\mathbf{v}' = \arg\min_{\mathbf{v}\in \mathcal{N}}\left(C(\mathbf{v}) + c(\mathbf{v}_{new}, \mathbf{v})\right)$ (i.e., closest node in $\mathcal{N}$ to $\mathbf{v}_{new}$).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Add node $V\leftarrow V \bigcup \{\mathbf{v}_{new}\}$.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Add edge $E\leftarrow E\bigcup\{(\mathbf{v}',\mathbf{v}_{new})\}$.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Set $C(\mathbf{v}_{new}) = C(\mathbf{v}') + c(\mathbf{v}_{new}, \mathbf{v})$.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798" name="Google Shape;7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9" name="Google Shape;79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Generate new potential node $\mathbf{v}_{new}$ identical to RRT.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Instead of finding the closest node in the tree, find all nodes within neighborhood $\mathcal{N}$.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Let $C(\mathbf{v})$ be the path cost from $\mathbf{p}_s$ to $\mathbf{v}$, and let $c(\mathbf{v}_1,\mathbf{v}_2)$ be the path cost from $\mathbf{v}_1$ to $\mathbf{v}_2$.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Let $\mathbf{v}' = \arg\min_{\mathbf{v}\in \mathcal{N}}\left(C(\mathbf{v}) + c(\mathbf{v}_{new}, \mathbf{v})\right)$ (i.e., closest node in $\mathcal{N}$ to $\mathbf{v}_{new}$).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Add node $V\leftarrow V \bigcup \{\mathbf{v}_{new}\}$.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Add edge $E\leftarrow E\bigcup\{(\mathbf{v}',\mathbf{v}_{new})\}$.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Set $C(\mathbf{v}_{new}) = C(\mathbf{v}') + c(\mathbf{v}_{new}, \mathbf{v})$.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2" name="Google Shape;88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For finite number $\mathcal{Q}$ point obstacles, Voronoi graph \\ divides search plane into $\mathcal{Q}$ convex cells, each containing \\ one point obstacle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Interior of cell is closer to its point than any other point in $\mathcal{Q}$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Edges of graph are perpendicular bisectors between points in $\mathcal{Q}$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Edges of path maximize distance from point obstacles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</p:txBody>
      </p:sp>
      <p:sp>
        <p:nvSpPr>
          <p:cNvPr id="177" name="Google Shape;17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Randomly select configuration $\mathbf{p}$ in workspace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Select new configuration $\mathbf{v}_1$ fixed distance $D$ from start point along line connecting $\mathbf{p}_s$ and $\mathbf{p}$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Check new segment for collisions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If collision-free, insert $\mathbf{v}_1$ into tree.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604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Randomly select configuration $\mathbf{p}$ in workspace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Select new configuration $\mathbf{v}_1$ fixed distance $D$ from start point along line connecting $\mathbf{p}_s$ and $\mathbf{p}$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Check new segment for collisions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If collision-free, insert $\mathbf{v}_1$ into tree.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075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Randomly select configuration $\mathbf{p}$ in workspace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Select new configuration $\mathbf{v}_1$ fixed distance $D$ from start point along line connecting $\mathbf{p}_s$ and $\mathbf{p}$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Check new segment for collisions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If collision-free, insert $\mathbf{v}_1$ into tree.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86320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\begin{itemize}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Randomly select configuration $\mathbf{p}$ in workspace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Select new configuration $\mathbf{v}_1$ fixed distance $D$ from start point along line connecting $\mathbf{p}_s$ and $\mathbf{p}$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Check new segment for collisions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\item If collision-free, insert $\mathbf{v}_1$ into tree.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\end{itemize}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9791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62" name="Google Shape;5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204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 of graph edge: $\mathbf{v}_1$ and $\mathbf{v}_2$ \\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 obstacle: $\mathbf{p}$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\vspace{0.5cm}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 Length of edge: $\norm{\mathbf{v}_1-\mathbf{v}_2}$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\vspace{0.5cm}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 Any point on line segment: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$\mathbf{w}(\sigma) = (1-\sigma)\mathbf{v}_1 + \sigma \mathbf{v}_2$ where $\sigma\in[0,1]$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\vspace{0.5cm}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 distance between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$\mathbf{p}$ and graph edge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\begin{align*}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D(\mathbf{v}_1,\mathbf{v}_2,\mathbf{p}) &amp;\defeq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\min_{\sigma\in[0,1]}\norm{\mathbf{p}-\mathbf{w}(\sigma)} \\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&amp;=\min_{\sigma\in[0,1]} \sqrt{ (\mathbf{p}-\mathbf{w}(\sigma))^{\top}(\mathbf{p}-\mathbf{w}(\sigma)) } \\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&amp;=\min_{\sigma\in[0,1]} \sqrt{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\norm{\mathbf{p}-\mathbf{v}_1}^2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+ 2\sigma(\mathbf{p}-\mathbf{v}_1)^{\top}(\mathbf{v}_1-\mathbf{v}_2) +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\sigma^2\norm{\mathbf{v}_1-\mathbf{v}_2}^2}.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\end{align*}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 Value for $\sigma$ that minimizes $D$ is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\sigma^{\ast} = \frac{(\mathbf{v}_1-\mathbf{p})^{\top}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(\mathbf{v}_1-\mathbf{v}_2)}{\norm{\mathbf{v}_1-\mathbf{v}_2}^2}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 Location along edge for which $D$ is minimum: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\mathbf{w}(\sigma^{\ast}) = \sqrt{\norm{\mathbf{p}-\mathbf{v}_1}^2 -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\frac{\left((\mathbf{v}_1-\mathbf{p})^{\top}(\mathbf{v}_1-\mathbf{v}_2)\right)^2}{\norm{\mathbf{v}_1-\mathbf{v}_2}^2}}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 Define distance to edge for $\sigma^\ast&lt;0$, $\sigma^\ast&gt;1$: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D^{'}(\mathbf{v}_1,\mathbf{v}_2,\mathbf{p}) \defeq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\begin{cases} %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\mathbf{w}(\sigma^{\ast}) &amp; \text{~if~} \sigma^{\ast}\in[0,1] \\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\norm{\mathbf{p}-\mathbf{v}_1}     &amp; \text{~if~} \sigma^{\ast}&lt;0 \\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\norm{\mathbf{p}-\mathbf{v}_2}     &amp; \text{~if~} \sigma^{\ast}&gt;1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\end{cases}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 Distance between point set $\mathcal{Q}$ and line segment $\overline{\mathbf{v}_1\mathbf{v}_2}$: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D(\mathbf{v}_1,\mathbf{v}_2,\mathcal{Q}) = \min_{\mathbf{p}\in\mathcal{Q}} D^{'}(\mathbf{v}_1,\mathbf{v}_2,\mathbf{p})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 Cost for traveling along edge $(\mathbf{v}_1,\mathbf{v}_2)$ is assigned as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\begin{equation*}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J(\mathbf{v}_1,\mathbf{v}_2) = \underbrace{k_1 \norm{\mathbf{v}_1-\mathbf{v}_2}}_\text{length of edge} +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\underbrace{\frac{k_2}{D(\mathbf{v}_1,\mathbf{v}_2,\mathcal{Q})}}_\text{reciprocal of distance to closest point in $\mathcal{Q}$}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\end{equation*}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\vspace{0.5cm}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 $k_1$ and $k_2$ are positive weights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\vspace{0.5cm}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\noindent Choice of $k_1$ and $k_2$ allow tradeoff between path length and proximity to threats.</a:t>
            </a:r>
            <a:endParaRPr/>
          </a:p>
        </p:txBody>
      </p:sp>
      <p:sp>
        <p:nvSpPr>
          <p:cNvPr id="239" name="Google Shape;2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5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5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3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body" idx="1"/>
          </p:nvPr>
        </p:nvSpPr>
        <p:spPr>
          <a:xfrm rot="5400000">
            <a:off x="3558745" y="-1897491"/>
            <a:ext cx="507451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4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4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6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2 Content" type="objAndTwoObj">
  <p:cSld name="OBJECT_AND_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65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65"/>
          <p:cNvSpPr txBox="1">
            <a:spLocks noGrp="1"/>
          </p:cNvSpPr>
          <p:nvPr>
            <p:ph type="body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4" name="Google Shape;84;p6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6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6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6"/>
          <p:cNvSpPr txBox="1">
            <a:spLocks noGrp="1"/>
          </p:cNvSpPr>
          <p:nvPr>
            <p:ph type="body" idx="1"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6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6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6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6"/>
          <p:cNvSpPr txBox="1">
            <a:spLocks noGrp="1"/>
          </p:cNvSpPr>
          <p:nvPr>
            <p:ph type="body" idx="1"/>
          </p:nvPr>
        </p:nvSpPr>
        <p:spPr>
          <a:xfrm>
            <a:off x="609600" y="1051654"/>
            <a:ext cx="10972800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5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7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5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9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0" name="Google Shape;40;p5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1" name="Google Shape;41;p5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8" name="Google Shape;48;p60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0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6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1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1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56" name="Google Shape;56;p6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6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6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6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6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6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3"/>
          <p:cNvSpPr txBox="1">
            <a:spLocks noGrp="1"/>
          </p:cNvSpPr>
          <p:nvPr>
            <p:ph type="body" idx="1"/>
          </p:nvPr>
        </p:nvSpPr>
        <p:spPr>
          <a:xfrm>
            <a:off x="609600" y="1051654"/>
            <a:ext cx="10972800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3"/>
          <p:cNvSpPr txBox="1"/>
          <p:nvPr/>
        </p:nvSpPr>
        <p:spPr>
          <a:xfrm>
            <a:off x="569910" y="6463906"/>
            <a:ext cx="11266391" cy="17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Beard &amp; McLain, “Small Unmanned Aircraft,”  </a:t>
            </a: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Princeton University Press,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2012,			   	Chapter 12: Slide </a:t>
            </a: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47.png"/><Relationship Id="rId5" Type="http://schemas.openxmlformats.org/officeDocument/2006/relationships/image" Target="../media/image25.png"/><Relationship Id="rId10" Type="http://schemas.openxmlformats.org/officeDocument/2006/relationships/image" Target="../media/image46.png"/><Relationship Id="rId4" Type="http://schemas.openxmlformats.org/officeDocument/2006/relationships/image" Target="../media/image23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46.png"/><Relationship Id="rId4" Type="http://schemas.openxmlformats.org/officeDocument/2006/relationships/image" Target="../media/image22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34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 descr="C:\Users\Eric Frew\Documents\My Images\V2\Tempest\imgp0850.jpg"/>
          <p:cNvPicPr preferRelativeResize="0"/>
          <p:nvPr/>
        </p:nvPicPr>
        <p:blipFill rotWithShape="1">
          <a:blip r:embed="rId3">
            <a:alphaModFix/>
          </a:blip>
          <a:srcRect l="7863" b="7862"/>
          <a:stretch/>
        </p:blipFill>
        <p:spPr>
          <a:xfrm>
            <a:off x="0" y="313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12</a:t>
            </a:r>
            <a:endParaRPr/>
          </a:p>
        </p:txBody>
      </p:sp>
      <p:sp>
        <p:nvSpPr>
          <p:cNvPr id="99" name="Google Shape;99;p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Path Planning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Voronoi Path Planning Algorithm</a:t>
            </a:r>
            <a:endParaRPr/>
          </a:p>
        </p:txBody>
      </p:sp>
      <p:pic>
        <p:nvPicPr>
          <p:cNvPr id="261" name="Google Shape;26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8344" y="1083525"/>
            <a:ext cx="6942942" cy="388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0"/>
          <p:cNvSpPr txBox="1"/>
          <p:nvPr/>
        </p:nvSpPr>
        <p:spPr>
          <a:xfrm>
            <a:off x="2287571" y="4906995"/>
            <a:ext cx="636243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Dijkstra’s algorithm is used to search the graph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Voronoi graph and Dijkstra’s algorithm code are commonly available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Matlab: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Voronoi -&gt; </a:t>
            </a: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voronoi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Dijkstra -&gt; </a:t>
            </a: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shortestpath</a:t>
            </a:r>
            <a:endParaRPr sz="16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Voronoi Path Planning Result</a:t>
            </a:r>
            <a:endParaRPr/>
          </a:p>
        </p:txBody>
      </p:sp>
      <p:pic>
        <p:nvPicPr>
          <p:cNvPr id="268" name="Google Shape;268;p11" descr="plan-voronoi-optimal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189" y="881772"/>
            <a:ext cx="6858227" cy="540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Voronoi Path Planning – Non-point Obstacles</a:t>
            </a:r>
            <a:endParaRPr/>
          </a:p>
        </p:txBody>
      </p:sp>
      <p:pic>
        <p:nvPicPr>
          <p:cNvPr id="274" name="Google Shape;274;p12" descr="plan-voronoi-rectangular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71" y="881771"/>
            <a:ext cx="6675818" cy="532999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2"/>
          <p:cNvSpPr txBox="1"/>
          <p:nvPr/>
        </p:nvSpPr>
        <p:spPr>
          <a:xfrm>
            <a:off x="7226482" y="1189993"/>
            <a:ext cx="4209781" cy="412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7013" marR="0" lvl="0" indent="-2270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handle solid obstacles?</a:t>
            </a:r>
            <a:endParaRPr/>
          </a:p>
          <a:p>
            <a:pPr marL="227013" marR="0" lvl="0" indent="-22701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 obstacles at center of</a:t>
            </a:r>
            <a:b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spatial obstacles won’t provide</a:t>
            </a:r>
            <a:b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safe path options around</a:t>
            </a:r>
            <a:b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obstacles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Non-point Obstacles – Step 1</a:t>
            </a:r>
            <a:endParaRPr/>
          </a:p>
        </p:txBody>
      </p:sp>
      <p:pic>
        <p:nvPicPr>
          <p:cNvPr id="281" name="Google Shape;281;p13" descr="plan-voronoi-rectangular2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6213" y="1101624"/>
            <a:ext cx="6343645" cy="506478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 txBox="1"/>
          <p:nvPr/>
        </p:nvSpPr>
        <p:spPr>
          <a:xfrm>
            <a:off x="373641" y="1107967"/>
            <a:ext cx="342174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points around perimeter of obstacles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Non-point Obstacles – Step 2</a:t>
            </a:r>
            <a:endParaRPr/>
          </a:p>
        </p:txBody>
      </p:sp>
      <p:sp>
        <p:nvSpPr>
          <p:cNvPr id="288" name="Google Shape;288;p14"/>
          <p:cNvSpPr txBox="1"/>
          <p:nvPr/>
        </p:nvSpPr>
        <p:spPr>
          <a:xfrm>
            <a:off x="373641" y="881772"/>
            <a:ext cx="3722370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Voronoi graph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infeasible path edges inside obstacles</a:t>
            </a:r>
            <a:endParaRPr/>
          </a:p>
        </p:txBody>
      </p:sp>
      <p:pic>
        <p:nvPicPr>
          <p:cNvPr id="289" name="Google Shape;289;p14" descr="plan-voronoi-rectangular3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4765" y="1030323"/>
            <a:ext cx="6638972" cy="530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Non-point Obstacles – Step 3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373641" y="1104631"/>
            <a:ext cx="3196277" cy="261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infeasible path edges from graph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graph for best path</a:t>
            </a:r>
            <a:endParaRPr/>
          </a:p>
        </p:txBody>
      </p:sp>
      <p:pic>
        <p:nvPicPr>
          <p:cNvPr id="296" name="Google Shape;296;p15" descr="plan-voronoi-rectangular4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3480" y="1104631"/>
            <a:ext cx="6661637" cy="531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Rapidly Exploring Random Trees (RRT)</a:t>
            </a:r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body" idx="1"/>
          </p:nvPr>
        </p:nvSpPr>
        <p:spPr>
          <a:xfrm>
            <a:off x="618537" y="881772"/>
            <a:ext cx="8229600" cy="561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Exploration algorithm that randomly, </a:t>
            </a:r>
            <a:br>
              <a:rPr lang="en-US" sz="2400"/>
            </a:br>
            <a:r>
              <a:rPr lang="en-US" sz="2400"/>
              <a:t>but uniformly explores search space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Can accommodate vehicles with </a:t>
            </a:r>
            <a:br>
              <a:rPr lang="en-US" sz="2400"/>
            </a:br>
            <a:r>
              <a:rPr lang="en-US" sz="2400"/>
              <a:t>complicated, nonlinear dynamics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Obstacles represented in a terrain map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Map can be queried to detect possible collisions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RRTs can be used to generate a single feasible path or a tree with many feasible paths that can be searched to determine the best one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If algorithm runs long enough, the optimal path through the terrain will be found</a:t>
            </a:r>
            <a:endParaRPr/>
          </a:p>
        </p:txBody>
      </p:sp>
      <p:grpSp>
        <p:nvGrpSpPr>
          <p:cNvPr id="303" name="Google Shape;303;p16"/>
          <p:cNvGrpSpPr/>
          <p:nvPr/>
        </p:nvGrpSpPr>
        <p:grpSpPr>
          <a:xfrm>
            <a:off x="8111056" y="971307"/>
            <a:ext cx="3963447" cy="2961866"/>
            <a:chOff x="977900" y="520700"/>
            <a:chExt cx="7137400" cy="5206999"/>
          </a:xfrm>
        </p:grpSpPr>
        <p:sp>
          <p:nvSpPr>
            <p:cNvPr id="304" name="Google Shape;304;p16"/>
            <p:cNvSpPr/>
            <p:nvPr/>
          </p:nvSpPr>
          <p:spPr>
            <a:xfrm>
              <a:off x="977900" y="520700"/>
              <a:ext cx="7137400" cy="520699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3810000" y="3797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3581400" y="25400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854200" y="3416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22800" y="33147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768600" y="45466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114800" y="622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565400" y="16891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635500" y="18669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600700" y="3949700"/>
              <a:ext cx="1130300" cy="952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6680200" y="1524000"/>
              <a:ext cx="444500" cy="3810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3009900" y="1282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9" name="Google Shape;319;p16"/>
            <p:cNvCxnSpPr/>
            <p:nvPr/>
          </p:nvCxnSpPr>
          <p:spPr>
            <a:xfrm rot="10800000" flipH="1">
              <a:off x="5143500" y="4483100"/>
              <a:ext cx="76200" cy="60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6"/>
            <p:cNvCxnSpPr/>
            <p:nvPr/>
          </p:nvCxnSpPr>
          <p:spPr>
            <a:xfrm rot="10800000">
              <a:off x="4381500" y="5054600"/>
              <a:ext cx="762000" cy="38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16"/>
            <p:cNvSpPr/>
            <p:nvPr/>
          </p:nvSpPr>
          <p:spPr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16"/>
            <p:cNvCxnSpPr/>
            <p:nvPr/>
          </p:nvCxnSpPr>
          <p:spPr>
            <a:xfrm rot="10800000">
              <a:off x="3924300" y="4610100"/>
              <a:ext cx="444500" cy="43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3" name="Google Shape;323;p16"/>
            <p:cNvSpPr/>
            <p:nvPr/>
          </p:nvSpPr>
          <p:spPr>
            <a:xfrm>
              <a:off x="3911600" y="45720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4" name="Google Shape;324;p16"/>
            <p:cNvCxnSpPr/>
            <p:nvPr/>
          </p:nvCxnSpPr>
          <p:spPr>
            <a:xfrm rot="10800000">
              <a:off x="3238500" y="4419600"/>
              <a:ext cx="711200" cy="190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16"/>
            <p:cNvCxnSpPr/>
            <p:nvPr/>
          </p:nvCxnSpPr>
          <p:spPr>
            <a:xfrm rot="10800000">
              <a:off x="4775200" y="4076700"/>
              <a:ext cx="444500" cy="43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16"/>
            <p:cNvCxnSpPr/>
            <p:nvPr/>
          </p:nvCxnSpPr>
          <p:spPr>
            <a:xfrm flipH="1">
              <a:off x="2565400" y="4406900"/>
              <a:ext cx="660400" cy="17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16"/>
            <p:cNvCxnSpPr/>
            <p:nvPr/>
          </p:nvCxnSpPr>
          <p:spPr>
            <a:xfrm rot="10800000">
              <a:off x="5829300" y="3289300"/>
              <a:ext cx="431800" cy="482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6"/>
            <p:cNvCxnSpPr/>
            <p:nvPr/>
          </p:nvCxnSpPr>
          <p:spPr>
            <a:xfrm flipH="1">
              <a:off x="2260600" y="4584700"/>
              <a:ext cx="279400" cy="596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16"/>
            <p:cNvCxnSpPr/>
            <p:nvPr/>
          </p:nvCxnSpPr>
          <p:spPr>
            <a:xfrm rot="10800000">
              <a:off x="2425700" y="3378200"/>
              <a:ext cx="571500" cy="43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16"/>
            <p:cNvCxnSpPr/>
            <p:nvPr/>
          </p:nvCxnSpPr>
          <p:spPr>
            <a:xfrm rot="10800000" flipH="1">
              <a:off x="2997200" y="3365500"/>
              <a:ext cx="431800" cy="46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16"/>
            <p:cNvCxnSpPr/>
            <p:nvPr/>
          </p:nvCxnSpPr>
          <p:spPr>
            <a:xfrm rot="10800000">
              <a:off x="3022600" y="3848100"/>
              <a:ext cx="203200" cy="546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6"/>
            <p:cNvCxnSpPr/>
            <p:nvPr/>
          </p:nvCxnSpPr>
          <p:spPr>
            <a:xfrm flipH="1">
              <a:off x="5803900" y="2997200"/>
              <a:ext cx="622300" cy="2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6"/>
            <p:cNvCxnSpPr/>
            <p:nvPr/>
          </p:nvCxnSpPr>
          <p:spPr>
            <a:xfrm rot="10800000" flipH="1">
              <a:off x="5080000" y="2628900"/>
              <a:ext cx="444500" cy="53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6"/>
            <p:cNvCxnSpPr/>
            <p:nvPr/>
          </p:nvCxnSpPr>
          <p:spPr>
            <a:xfrm rot="10800000">
              <a:off x="5092700" y="3175000"/>
              <a:ext cx="711200" cy="11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16"/>
            <p:cNvCxnSpPr/>
            <p:nvPr/>
          </p:nvCxnSpPr>
          <p:spPr>
            <a:xfrm flipH="1">
              <a:off x="5588000" y="3784600"/>
              <a:ext cx="698500" cy="12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16"/>
            <p:cNvCxnSpPr/>
            <p:nvPr/>
          </p:nvCxnSpPr>
          <p:spPr>
            <a:xfrm rot="10800000" flipH="1">
              <a:off x="5232400" y="3911600"/>
              <a:ext cx="368300" cy="584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16"/>
            <p:cNvCxnSpPr/>
            <p:nvPr/>
          </p:nvCxnSpPr>
          <p:spPr>
            <a:xfrm flipH="1">
              <a:off x="2413000" y="2806700"/>
              <a:ext cx="279400" cy="596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16"/>
            <p:cNvCxnSpPr/>
            <p:nvPr/>
          </p:nvCxnSpPr>
          <p:spPr>
            <a:xfrm flipH="1">
              <a:off x="2679700" y="2527300"/>
              <a:ext cx="546100" cy="317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16"/>
            <p:cNvCxnSpPr/>
            <p:nvPr/>
          </p:nvCxnSpPr>
          <p:spPr>
            <a:xfrm>
              <a:off x="2120900" y="2400300"/>
              <a:ext cx="520700" cy="46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16"/>
            <p:cNvCxnSpPr/>
            <p:nvPr/>
          </p:nvCxnSpPr>
          <p:spPr>
            <a:xfrm rot="10800000">
              <a:off x="1816100" y="3340100"/>
              <a:ext cx="571500" cy="5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16"/>
            <p:cNvCxnSpPr/>
            <p:nvPr/>
          </p:nvCxnSpPr>
          <p:spPr>
            <a:xfrm flipH="1">
              <a:off x="5511800" y="1892300"/>
              <a:ext cx="25400" cy="7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16"/>
            <p:cNvCxnSpPr/>
            <p:nvPr/>
          </p:nvCxnSpPr>
          <p:spPr>
            <a:xfrm flipH="1">
              <a:off x="3200400" y="1968500"/>
              <a:ext cx="279400" cy="596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16"/>
            <p:cNvCxnSpPr/>
            <p:nvPr/>
          </p:nvCxnSpPr>
          <p:spPr>
            <a:xfrm>
              <a:off x="3073400" y="1358900"/>
              <a:ext cx="381000" cy="635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16"/>
            <p:cNvCxnSpPr/>
            <p:nvPr/>
          </p:nvCxnSpPr>
          <p:spPr>
            <a:xfrm>
              <a:off x="2603500" y="596900"/>
              <a:ext cx="4445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16"/>
            <p:cNvSpPr/>
            <p:nvPr/>
          </p:nvSpPr>
          <p:spPr>
            <a:xfrm>
              <a:off x="2565400" y="55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2070100" y="23495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416300" y="1917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3149600" y="24892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2616200" y="27940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1752600" y="32893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374900" y="33401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2971800" y="37592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378200" y="3314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2501900" y="45339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2222500" y="51181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3175000" y="436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4711700" y="40005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5562600" y="38481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5054600" y="309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6223000" y="37084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5778500" y="3225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5473700" y="25654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499100" y="182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6375400" y="2933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5" name="Google Shape;365;p16"/>
            <p:cNvCxnSpPr/>
            <p:nvPr/>
          </p:nvCxnSpPr>
          <p:spPr>
            <a:xfrm flipH="1">
              <a:off x="3035300" y="1206500"/>
              <a:ext cx="342900" cy="114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66" name="Google Shape;366;p16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47900" y="1155700"/>
              <a:ext cx="64770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6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6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200" y="774700"/>
              <a:ext cx="533400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6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39950" y="571500"/>
              <a:ext cx="357188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6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6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16" descr="latex-image-1.pdf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511550" y="4718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17"/>
          <p:cNvGrpSpPr/>
          <p:nvPr/>
        </p:nvGrpSpPr>
        <p:grpSpPr>
          <a:xfrm>
            <a:off x="7340032" y="1287346"/>
            <a:ext cx="4421908" cy="2658353"/>
            <a:chOff x="1346791" y="2455005"/>
            <a:chExt cx="2984500" cy="1784350"/>
          </a:xfrm>
        </p:grpSpPr>
        <p:sp>
          <p:nvSpPr>
            <p:cNvPr id="379" name="Google Shape;379;p17"/>
            <p:cNvSpPr/>
            <p:nvPr/>
          </p:nvSpPr>
          <p:spPr>
            <a:xfrm>
              <a:off x="2756491" y="2556605"/>
              <a:ext cx="2159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842091" y="3102705"/>
              <a:ext cx="2159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3645491" y="3102705"/>
              <a:ext cx="2159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2375491" y="3578955"/>
              <a:ext cx="2159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810591" y="3578955"/>
              <a:ext cx="2159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1842091" y="3578955"/>
              <a:ext cx="2159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1346791" y="3578955"/>
              <a:ext cx="2159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4115391" y="4010755"/>
              <a:ext cx="2159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3493091" y="4010755"/>
              <a:ext cx="2159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8" name="Google Shape;388;p17"/>
            <p:cNvCxnSpPr/>
            <p:nvPr/>
          </p:nvCxnSpPr>
          <p:spPr>
            <a:xfrm rot="10800000" flipH="1">
              <a:off x="2007191" y="2696305"/>
              <a:ext cx="749300" cy="43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" name="Google Shape;389;p17"/>
            <p:cNvCxnSpPr/>
            <p:nvPr/>
          </p:nvCxnSpPr>
          <p:spPr>
            <a:xfrm rot="10800000" flipH="1">
              <a:off x="1486491" y="3280505"/>
              <a:ext cx="355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0" name="Google Shape;390;p17"/>
            <p:cNvCxnSpPr/>
            <p:nvPr/>
          </p:nvCxnSpPr>
          <p:spPr>
            <a:xfrm rot="10800000">
              <a:off x="1950041" y="3324955"/>
              <a:ext cx="0" cy="25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" name="Google Shape;391;p17"/>
            <p:cNvCxnSpPr/>
            <p:nvPr/>
          </p:nvCxnSpPr>
          <p:spPr>
            <a:xfrm rot="10800000">
              <a:off x="2038941" y="3293205"/>
              <a:ext cx="381000" cy="2984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2" name="Google Shape;392;p17"/>
            <p:cNvCxnSpPr/>
            <p:nvPr/>
          </p:nvCxnSpPr>
          <p:spPr>
            <a:xfrm rot="10800000">
              <a:off x="2966041" y="2715355"/>
              <a:ext cx="717550" cy="40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" name="Google Shape;393;p17"/>
            <p:cNvCxnSpPr/>
            <p:nvPr/>
          </p:nvCxnSpPr>
          <p:spPr>
            <a:xfrm rot="10800000">
              <a:off x="3797891" y="3324955"/>
              <a:ext cx="88900" cy="25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" name="Google Shape;394;p17"/>
            <p:cNvCxnSpPr/>
            <p:nvPr/>
          </p:nvCxnSpPr>
          <p:spPr>
            <a:xfrm rot="10800000" flipH="1">
              <a:off x="3645491" y="3782155"/>
              <a:ext cx="196850" cy="24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" name="Google Shape;395;p17"/>
            <p:cNvCxnSpPr/>
            <p:nvPr/>
          </p:nvCxnSpPr>
          <p:spPr>
            <a:xfrm rot="10800000">
              <a:off x="3988391" y="3782155"/>
              <a:ext cx="171450" cy="2476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96" name="Google Shape;396;p17" descr="TP_tm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2416" y="3140805"/>
              <a:ext cx="66675" cy="13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17" descr="TP_tmp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6004" y="3588480"/>
              <a:ext cx="85725" cy="17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17" descr="TP_tmp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67641" y="2455005"/>
              <a:ext cx="38100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17" descr="TP_tmp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97716" y="3890105"/>
              <a:ext cx="36195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17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4194" y="3265245"/>
              <a:ext cx="266700" cy="20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17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Tree Structure</a:t>
            </a:r>
            <a:endParaRPr/>
          </a:p>
        </p:txBody>
      </p:sp>
      <p:sp>
        <p:nvSpPr>
          <p:cNvPr id="402" name="Google Shape;402;p17"/>
          <p:cNvSpPr txBox="1">
            <a:spLocks noGrp="1"/>
          </p:cNvSpPr>
          <p:nvPr>
            <p:ph type="body" idx="1"/>
          </p:nvPr>
        </p:nvSpPr>
        <p:spPr>
          <a:xfrm>
            <a:off x="561546" y="935274"/>
            <a:ext cx="8252512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RRT algorithm is implemented</a:t>
            </a:r>
            <a:br>
              <a:rPr lang="en-US" sz="2400"/>
            </a:br>
            <a:r>
              <a:rPr lang="en-US" sz="2400"/>
              <a:t>using tree data structure</a:t>
            </a:r>
            <a:endParaRPr/>
          </a:p>
          <a:p>
            <a:pPr marL="342900" lvl="0" indent="-342900" algn="l" rtl="0">
              <a:spcBef>
                <a:spcPts val="17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Tree is special case of </a:t>
            </a:r>
            <a:br>
              <a:rPr lang="en-US" sz="2400"/>
            </a:br>
            <a:r>
              <a:rPr lang="en-US" sz="2400"/>
              <a:t>directed graph</a:t>
            </a:r>
            <a:endParaRPr/>
          </a:p>
          <a:p>
            <a:pPr marL="342900" lvl="0" indent="-342900" algn="l" rtl="0">
              <a:spcBef>
                <a:spcPts val="17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Edges are directed from</a:t>
            </a:r>
            <a:br>
              <a:rPr lang="en-US" sz="2400"/>
            </a:br>
            <a:r>
              <a:rPr lang="en-US" sz="2400"/>
              <a:t>child node to parent</a:t>
            </a:r>
            <a:endParaRPr/>
          </a:p>
          <a:p>
            <a:pPr marL="342900" lvl="0" indent="-342900" algn="l" rtl="0">
              <a:spcBef>
                <a:spcPts val="17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Every node has one parent, except root</a:t>
            </a:r>
            <a:endParaRPr/>
          </a:p>
          <a:p>
            <a:pPr marL="342900" lvl="0" indent="-342900" algn="l" rtl="0">
              <a:spcBef>
                <a:spcPts val="17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Nodes represent physical states or configurations</a:t>
            </a:r>
            <a:endParaRPr/>
          </a:p>
          <a:p>
            <a:pPr marL="342900" lvl="0" indent="-342900" algn="l" rtl="0">
              <a:spcBef>
                <a:spcPts val="17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Edges represent feasible paths between states</a:t>
            </a:r>
            <a:endParaRPr/>
          </a:p>
          <a:p>
            <a:pPr marL="342900" lvl="0" indent="-342900" algn="l" rtl="0">
              <a:spcBef>
                <a:spcPts val="17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Each edge has cost associated traversing feasible path between states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8"/>
          <p:cNvGrpSpPr/>
          <p:nvPr/>
        </p:nvGrpSpPr>
        <p:grpSpPr>
          <a:xfrm>
            <a:off x="4956580" y="1236427"/>
            <a:ext cx="6625820" cy="4833783"/>
            <a:chOff x="977900" y="520700"/>
            <a:chExt cx="7137400" cy="5207000"/>
          </a:xfrm>
        </p:grpSpPr>
        <p:sp>
          <p:nvSpPr>
            <p:cNvPr id="409" name="Google Shape;409;p18"/>
            <p:cNvSpPr/>
            <p:nvPr/>
          </p:nvSpPr>
          <p:spPr>
            <a:xfrm>
              <a:off x="977900" y="520700"/>
              <a:ext cx="7137400" cy="5207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3810000" y="3797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3581400" y="25400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1854200" y="3416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4597400" y="31369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768600" y="45466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4114800" y="622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2565400" y="16891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4635499" y="1966897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5600700" y="3949700"/>
              <a:ext cx="1130300" cy="952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6680200" y="1524000"/>
              <a:ext cx="444500" cy="3810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2" name="Google Shape;422;p18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05100" y="787400"/>
              <a:ext cx="533400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8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4" name="Google Shape;424;p18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Algorithm</a:t>
            </a:r>
            <a:endParaRPr/>
          </a:p>
        </p:txBody>
      </p:sp>
      <p:sp>
        <p:nvSpPr>
          <p:cNvPr id="425" name="Google Shape;425;p18"/>
          <p:cNvSpPr txBox="1">
            <a:spLocks noGrp="1"/>
          </p:cNvSpPr>
          <p:nvPr>
            <p:ph type="body" idx="1"/>
          </p:nvPr>
        </p:nvSpPr>
        <p:spPr>
          <a:xfrm>
            <a:off x="322132" y="1236427"/>
            <a:ext cx="4634448" cy="230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Algorithm initialized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start node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end node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terrain/obstacle map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"/>
          <p:cNvSpPr/>
          <p:nvPr/>
        </p:nvSpPr>
        <p:spPr>
          <a:xfrm>
            <a:off x="5807386" y="1182279"/>
            <a:ext cx="6088662" cy="44419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9"/>
          <p:cNvSpPr/>
          <p:nvPr/>
        </p:nvSpPr>
        <p:spPr>
          <a:xfrm>
            <a:off x="8223350" y="397743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9"/>
          <p:cNvSpPr/>
          <p:nvPr/>
        </p:nvSpPr>
        <p:spPr>
          <a:xfrm>
            <a:off x="8028339" y="2904872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6554926" y="3652413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8895053" y="3414066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7334968" y="4616631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8483364" y="126895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7161626" y="217900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8927554" y="2330674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750932" y="4107437"/>
            <a:ext cx="964219" cy="812544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10671815" y="2038159"/>
            <a:ext cx="379187" cy="325018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9"/>
          <p:cNvSpPr/>
          <p:nvPr/>
        </p:nvSpPr>
        <p:spPr>
          <a:xfrm>
            <a:off x="9328409" y="5049988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7811661" y="1723975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9696763" y="2417346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19"/>
          <p:cNvCxnSpPr/>
          <p:nvPr/>
        </p:nvCxnSpPr>
        <p:spPr>
          <a:xfrm rot="10800000" flipH="1">
            <a:off x="9425915" y="2460682"/>
            <a:ext cx="303350" cy="21342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47" name="Google Shape;447;p19"/>
          <p:cNvSpPr/>
          <p:nvPr/>
        </p:nvSpPr>
        <p:spPr>
          <a:xfrm>
            <a:off x="9393413" y="4540794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19"/>
          <p:cNvCxnSpPr/>
          <p:nvPr/>
        </p:nvCxnSpPr>
        <p:spPr>
          <a:xfrm rot="10800000" flipH="1">
            <a:off x="9360911" y="4562462"/>
            <a:ext cx="65004" cy="52002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Google Shape;449;p19"/>
          <p:cNvSpPr/>
          <p:nvPr/>
        </p:nvSpPr>
        <p:spPr>
          <a:xfrm rot="507659">
            <a:off x="9187568" y="4551628"/>
            <a:ext cx="75837" cy="465859"/>
          </a:xfrm>
          <a:prstGeom prst="leftBrace">
            <a:avLst>
              <a:gd name="adj1" fmla="val 5119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19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8858" y="2384844"/>
            <a:ext cx="304704" cy="32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9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52999" y="4632882"/>
            <a:ext cx="490054" cy="3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9" descr="latex-image-1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5881" y="4554878"/>
            <a:ext cx="260014" cy="2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9" descr="latex-image-1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5500" y="5179995"/>
            <a:ext cx="436065" cy="3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9" descr="latex-image-1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0799" y="1409791"/>
            <a:ext cx="455025" cy="3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9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Algorithm</a:t>
            </a:r>
            <a:endParaRPr/>
          </a:p>
        </p:txBody>
      </p:sp>
      <p:pic>
        <p:nvPicPr>
          <p:cNvPr id="456" name="Google Shape;456;p19" descr="latex-image-1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799" y="1052525"/>
            <a:ext cx="4777878" cy="495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3810001" y="2697269"/>
            <a:ext cx="3657599" cy="484491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3792539" y="3708270"/>
            <a:ext cx="3675054" cy="514867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792539" y="4520124"/>
            <a:ext cx="3675045" cy="527565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3792539" y="5349415"/>
            <a:ext cx="3657600" cy="591066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3803711" y="1741381"/>
            <a:ext cx="3657599" cy="6044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4811714" y="1842981"/>
            <a:ext cx="16209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planner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4732339" y="2757381"/>
            <a:ext cx="17668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manager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4727576" y="3747981"/>
            <a:ext cx="17794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following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5029201" y="4621106"/>
            <a:ext cx="11721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autopilot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4479926" y="5468831"/>
            <a:ext cx="22621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unmanned aircraft</a:t>
            </a:r>
            <a:endParaRPr/>
          </a:p>
        </p:txBody>
      </p:sp>
      <p:grpSp>
        <p:nvGrpSpPr>
          <p:cNvPr id="114" name="Google Shape;114;p2"/>
          <p:cNvGrpSpPr/>
          <p:nvPr/>
        </p:nvGrpSpPr>
        <p:grpSpPr>
          <a:xfrm>
            <a:off x="7450139" y="4160731"/>
            <a:ext cx="381000" cy="520700"/>
            <a:chOff x="5136" y="3216"/>
            <a:chExt cx="240" cy="480"/>
          </a:xfrm>
        </p:grpSpPr>
        <p:cxnSp>
          <p:nvCxnSpPr>
            <p:cNvPr id="115" name="Google Shape;115;p2"/>
            <p:cNvCxnSpPr/>
            <p:nvPr/>
          </p:nvCxnSpPr>
          <p:spPr>
            <a:xfrm>
              <a:off x="5136" y="3696"/>
              <a:ext cx="24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2"/>
            <p:cNvCxnSpPr/>
            <p:nvPr/>
          </p:nvCxnSpPr>
          <p:spPr>
            <a:xfrm rot="10800000">
              <a:off x="5376" y="3216"/>
              <a:ext cx="0" cy="4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2"/>
            <p:cNvCxnSpPr/>
            <p:nvPr/>
          </p:nvCxnSpPr>
          <p:spPr>
            <a:xfrm rot="10800000">
              <a:off x="5136" y="3216"/>
              <a:ext cx="24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18" name="Google Shape;118;p2"/>
          <p:cNvCxnSpPr/>
          <p:nvPr/>
        </p:nvCxnSpPr>
        <p:spPr>
          <a:xfrm>
            <a:off x="3487739" y="4122631"/>
            <a:ext cx="0" cy="527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2"/>
          <p:cNvCxnSpPr/>
          <p:nvPr/>
        </p:nvCxnSpPr>
        <p:spPr>
          <a:xfrm rot="10800000">
            <a:off x="3487739" y="4122631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"/>
          <p:cNvSpPr txBox="1"/>
          <p:nvPr/>
        </p:nvSpPr>
        <p:spPr>
          <a:xfrm>
            <a:off x="2420821" y="2211281"/>
            <a:ext cx="976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waypoints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7524751" y="5760931"/>
            <a:ext cx="15547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on-board sensors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7832726" y="4249631"/>
            <a:ext cx="1242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position error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7832726" y="3366981"/>
            <a:ext cx="1254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tracking error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7832726" y="2363681"/>
            <a:ext cx="6593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status</a:t>
            </a:r>
            <a:endParaRPr/>
          </a:p>
        </p:txBody>
      </p:sp>
      <p:cxnSp>
        <p:nvCxnSpPr>
          <p:cNvPr id="125" name="Google Shape;125;p2"/>
          <p:cNvCxnSpPr/>
          <p:nvPr/>
        </p:nvCxnSpPr>
        <p:spPr>
          <a:xfrm rot="10800000">
            <a:off x="3487739" y="4960831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2"/>
          <p:cNvCxnSpPr/>
          <p:nvPr/>
        </p:nvCxnSpPr>
        <p:spPr>
          <a:xfrm>
            <a:off x="3487739" y="4960831"/>
            <a:ext cx="0" cy="5683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"/>
          <p:cNvCxnSpPr/>
          <p:nvPr/>
        </p:nvCxnSpPr>
        <p:spPr>
          <a:xfrm>
            <a:off x="3487739" y="5532331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2"/>
          <p:cNvCxnSpPr/>
          <p:nvPr/>
        </p:nvCxnSpPr>
        <p:spPr>
          <a:xfrm>
            <a:off x="3487739" y="4656031"/>
            <a:ext cx="0" cy="7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"/>
          <p:cNvCxnSpPr/>
          <p:nvPr/>
        </p:nvCxnSpPr>
        <p:spPr>
          <a:xfrm>
            <a:off x="3487739" y="4732231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2"/>
          <p:cNvCxnSpPr/>
          <p:nvPr/>
        </p:nvCxnSpPr>
        <p:spPr>
          <a:xfrm>
            <a:off x="7450139" y="3779731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"/>
          <p:cNvCxnSpPr/>
          <p:nvPr/>
        </p:nvCxnSpPr>
        <p:spPr>
          <a:xfrm rot="10800000">
            <a:off x="7831139" y="3170131"/>
            <a:ext cx="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2"/>
          <p:cNvCxnSpPr/>
          <p:nvPr/>
        </p:nvCxnSpPr>
        <p:spPr>
          <a:xfrm rot="10800000">
            <a:off x="7454901" y="3168544"/>
            <a:ext cx="376238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2"/>
          <p:cNvCxnSpPr/>
          <p:nvPr/>
        </p:nvCxnSpPr>
        <p:spPr>
          <a:xfrm>
            <a:off x="7480301" y="2770081"/>
            <a:ext cx="350838" cy="15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2"/>
          <p:cNvCxnSpPr/>
          <p:nvPr/>
        </p:nvCxnSpPr>
        <p:spPr>
          <a:xfrm rot="10800000">
            <a:off x="7823201" y="2262081"/>
            <a:ext cx="7938" cy="5095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"/>
          <p:cNvCxnSpPr/>
          <p:nvPr/>
        </p:nvCxnSpPr>
        <p:spPr>
          <a:xfrm rot="10800000">
            <a:off x="7445376" y="2268431"/>
            <a:ext cx="3857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"/>
          <p:cNvCxnSpPr/>
          <p:nvPr/>
        </p:nvCxnSpPr>
        <p:spPr>
          <a:xfrm flipH="1">
            <a:off x="3487739" y="3125681"/>
            <a:ext cx="309562" cy="6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2"/>
          <p:cNvCxnSpPr/>
          <p:nvPr/>
        </p:nvCxnSpPr>
        <p:spPr>
          <a:xfrm>
            <a:off x="3487739" y="3132031"/>
            <a:ext cx="0" cy="6032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2"/>
          <p:cNvCxnSpPr/>
          <p:nvPr/>
        </p:nvCxnSpPr>
        <p:spPr>
          <a:xfrm>
            <a:off x="3487739" y="3741631"/>
            <a:ext cx="0" cy="7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"/>
          <p:cNvCxnSpPr/>
          <p:nvPr/>
        </p:nvCxnSpPr>
        <p:spPr>
          <a:xfrm rot="10800000">
            <a:off x="3487739" y="1989031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"/>
          <p:cNvCxnSpPr/>
          <p:nvPr/>
        </p:nvCxnSpPr>
        <p:spPr>
          <a:xfrm>
            <a:off x="3487739" y="1989031"/>
            <a:ext cx="0" cy="8318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"/>
          <p:cNvCxnSpPr/>
          <p:nvPr/>
        </p:nvCxnSpPr>
        <p:spPr>
          <a:xfrm>
            <a:off x="3487739" y="2751031"/>
            <a:ext cx="0" cy="7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2"/>
          <p:cNvCxnSpPr/>
          <p:nvPr/>
        </p:nvCxnSpPr>
        <p:spPr>
          <a:xfrm rot="10800000" flipH="1">
            <a:off x="3487739" y="2820881"/>
            <a:ext cx="296862" cy="6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"/>
          <p:cNvCxnSpPr/>
          <p:nvPr/>
        </p:nvCxnSpPr>
        <p:spPr>
          <a:xfrm>
            <a:off x="3487739" y="3817831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"/>
          <p:cNvCxnSpPr/>
          <p:nvPr/>
        </p:nvCxnSpPr>
        <p:spPr>
          <a:xfrm>
            <a:off x="3487739" y="1461981"/>
            <a:ext cx="0" cy="2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"/>
          <p:cNvCxnSpPr/>
          <p:nvPr/>
        </p:nvCxnSpPr>
        <p:spPr>
          <a:xfrm>
            <a:off x="3487739" y="1754081"/>
            <a:ext cx="0" cy="7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"/>
          <p:cNvCxnSpPr/>
          <p:nvPr/>
        </p:nvCxnSpPr>
        <p:spPr>
          <a:xfrm>
            <a:off x="3487739" y="1830281"/>
            <a:ext cx="3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2"/>
          <p:cNvSpPr txBox="1"/>
          <p:nvPr/>
        </p:nvSpPr>
        <p:spPr>
          <a:xfrm>
            <a:off x="2289625" y="1173056"/>
            <a:ext cx="11079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destination,</a:t>
            </a:r>
            <a:b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obstacles</a:t>
            </a:r>
            <a:endParaRPr/>
          </a:p>
        </p:txBody>
      </p:sp>
      <p:sp>
        <p:nvSpPr>
          <p:cNvPr id="148" name="Google Shape;148;p2"/>
          <p:cNvSpPr txBox="1"/>
          <p:nvPr/>
        </p:nvSpPr>
        <p:spPr>
          <a:xfrm>
            <a:off x="1876426" y="5122756"/>
            <a:ext cx="15211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servo commands</a:t>
            </a:r>
            <a:endParaRPr/>
          </a:p>
        </p:txBody>
      </p:sp>
      <p:grpSp>
        <p:nvGrpSpPr>
          <p:cNvPr id="149" name="Google Shape;149;p2"/>
          <p:cNvGrpSpPr/>
          <p:nvPr/>
        </p:nvGrpSpPr>
        <p:grpSpPr>
          <a:xfrm>
            <a:off x="7721601" y="5240231"/>
            <a:ext cx="1993900" cy="400050"/>
            <a:chOff x="4072" y="3164"/>
            <a:chExt cx="1320" cy="252"/>
          </a:xfrm>
        </p:grpSpPr>
        <p:sp>
          <p:nvSpPr>
            <p:cNvPr id="150" name="Google Shape;150;p2"/>
            <p:cNvSpPr/>
            <p:nvPr/>
          </p:nvSpPr>
          <p:spPr>
            <a:xfrm>
              <a:off x="4072" y="3176"/>
              <a:ext cx="1320" cy="233"/>
            </a:xfrm>
            <a:prstGeom prst="rect">
              <a:avLst/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 txBox="1"/>
            <p:nvPr/>
          </p:nvSpPr>
          <p:spPr>
            <a:xfrm>
              <a:off x="4106" y="3164"/>
              <a:ext cx="1246" cy="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state estimator</a:t>
              </a:r>
              <a:endParaRPr/>
            </a:p>
          </p:txBody>
        </p:sp>
      </p:grpSp>
      <p:cxnSp>
        <p:nvCxnSpPr>
          <p:cNvPr id="152" name="Google Shape;152;p2"/>
          <p:cNvCxnSpPr/>
          <p:nvPr/>
        </p:nvCxnSpPr>
        <p:spPr>
          <a:xfrm>
            <a:off x="7456489" y="5525981"/>
            <a:ext cx="2682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"/>
          <p:cNvCxnSpPr/>
          <p:nvPr/>
        </p:nvCxnSpPr>
        <p:spPr>
          <a:xfrm flipH="1">
            <a:off x="10058401" y="2046181"/>
            <a:ext cx="12700" cy="341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"/>
          <p:cNvCxnSpPr/>
          <p:nvPr/>
        </p:nvCxnSpPr>
        <p:spPr>
          <a:xfrm rot="10800000">
            <a:off x="7451726" y="2058881"/>
            <a:ext cx="26098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"/>
          <p:cNvCxnSpPr/>
          <p:nvPr/>
        </p:nvCxnSpPr>
        <p:spPr>
          <a:xfrm rot="10800000">
            <a:off x="7454901" y="2947881"/>
            <a:ext cx="2597150" cy="1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"/>
          <p:cNvCxnSpPr/>
          <p:nvPr/>
        </p:nvCxnSpPr>
        <p:spPr>
          <a:xfrm rot="10800000">
            <a:off x="7446964" y="3976581"/>
            <a:ext cx="26114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"/>
          <p:cNvCxnSpPr/>
          <p:nvPr/>
        </p:nvCxnSpPr>
        <p:spPr>
          <a:xfrm rot="10800000">
            <a:off x="7446964" y="4916381"/>
            <a:ext cx="26146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"/>
          <p:cNvCxnSpPr/>
          <p:nvPr/>
        </p:nvCxnSpPr>
        <p:spPr>
          <a:xfrm rot="10800000">
            <a:off x="9715501" y="5462481"/>
            <a:ext cx="34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2"/>
          <p:cNvSpPr txBox="1"/>
          <p:nvPr/>
        </p:nvSpPr>
        <p:spPr>
          <a:xfrm>
            <a:off x="2333626" y="5646631"/>
            <a:ext cx="558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wind</a:t>
            </a:r>
            <a:endParaRPr/>
          </a:p>
        </p:txBody>
      </p:sp>
      <p:cxnSp>
        <p:nvCxnSpPr>
          <p:cNvPr id="160" name="Google Shape;160;p2"/>
          <p:cNvCxnSpPr/>
          <p:nvPr/>
        </p:nvCxnSpPr>
        <p:spPr>
          <a:xfrm>
            <a:off x="3060701" y="5786331"/>
            <a:ext cx="7302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2"/>
          <p:cNvSpPr txBox="1"/>
          <p:nvPr/>
        </p:nvSpPr>
        <p:spPr>
          <a:xfrm>
            <a:off x="2071129" y="3265381"/>
            <a:ext cx="13264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definition</a:t>
            </a:r>
            <a:endParaRPr/>
          </a:p>
        </p:txBody>
      </p:sp>
      <p:sp>
        <p:nvSpPr>
          <p:cNvPr id="162" name="Google Shape;162;p2"/>
          <p:cNvSpPr txBox="1"/>
          <p:nvPr/>
        </p:nvSpPr>
        <p:spPr>
          <a:xfrm>
            <a:off x="2328534" y="3887681"/>
            <a:ext cx="109677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airspeed,</a:t>
            </a:r>
            <a:b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altitude,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heading,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commands </a:t>
            </a:r>
            <a:endParaRPr/>
          </a:p>
        </p:txBody>
      </p:sp>
      <p:cxnSp>
        <p:nvCxnSpPr>
          <p:cNvPr id="163" name="Google Shape;163;p2"/>
          <p:cNvCxnSpPr/>
          <p:nvPr/>
        </p:nvCxnSpPr>
        <p:spPr>
          <a:xfrm rot="10800000">
            <a:off x="7458076" y="1849331"/>
            <a:ext cx="3857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"/>
          <p:cNvCxnSpPr/>
          <p:nvPr/>
        </p:nvCxnSpPr>
        <p:spPr>
          <a:xfrm>
            <a:off x="7843839" y="1563581"/>
            <a:ext cx="0" cy="2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"/>
          <p:cNvSpPr txBox="1"/>
          <p:nvPr/>
        </p:nvSpPr>
        <p:spPr>
          <a:xfrm>
            <a:off x="7602539" y="1173056"/>
            <a:ext cx="5289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map</a:t>
            </a:r>
            <a:endParaRPr/>
          </a:p>
        </p:txBody>
      </p:sp>
      <p:pic>
        <p:nvPicPr>
          <p:cNvPr id="166" name="Google Shape;166;p2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7101" y="5557731"/>
            <a:ext cx="3810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Architecture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0"/>
          <p:cNvGrpSpPr/>
          <p:nvPr/>
        </p:nvGrpSpPr>
        <p:grpSpPr>
          <a:xfrm>
            <a:off x="5366170" y="1167760"/>
            <a:ext cx="6228753" cy="4544108"/>
            <a:chOff x="977900" y="520700"/>
            <a:chExt cx="7137400" cy="5207000"/>
          </a:xfrm>
        </p:grpSpPr>
        <p:sp>
          <p:nvSpPr>
            <p:cNvPr id="463" name="Google Shape;463;p20"/>
            <p:cNvSpPr/>
            <p:nvPr/>
          </p:nvSpPr>
          <p:spPr>
            <a:xfrm>
              <a:off x="977900" y="520700"/>
              <a:ext cx="7137400" cy="5207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3810000" y="3797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3581400" y="25400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1854200" y="3416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4597400" y="31369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768600" y="45466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4114800" y="622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565400" y="16891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4635500" y="18669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5600700" y="3949700"/>
              <a:ext cx="1130300" cy="952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6680200" y="1524000"/>
              <a:ext cx="444500" cy="3810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981200" y="4876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8" name="Google Shape;478;p20"/>
            <p:cNvCxnSpPr/>
            <p:nvPr/>
          </p:nvCxnSpPr>
          <p:spPr>
            <a:xfrm rot="10800000" flipH="1">
              <a:off x="5143500" y="4483100"/>
              <a:ext cx="76200" cy="60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20"/>
            <p:cNvCxnSpPr/>
            <p:nvPr/>
          </p:nvCxnSpPr>
          <p:spPr>
            <a:xfrm rot="10800000">
              <a:off x="4381500" y="5054600"/>
              <a:ext cx="762000" cy="38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0" name="Google Shape;480;p20"/>
            <p:cNvSpPr/>
            <p:nvPr/>
          </p:nvSpPr>
          <p:spPr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1" name="Google Shape;481;p20"/>
            <p:cNvCxnSpPr/>
            <p:nvPr/>
          </p:nvCxnSpPr>
          <p:spPr>
            <a:xfrm rot="10800000">
              <a:off x="2019300" y="4927600"/>
              <a:ext cx="2374900" cy="13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pic>
          <p:nvPicPr>
            <p:cNvPr id="482" name="Google Shape;482;p20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20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20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05100" y="787400"/>
              <a:ext cx="533400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0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17650" y="4838700"/>
              <a:ext cx="357188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20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7" name="Google Shape;487;p20"/>
          <p:cNvSpPr txBox="1"/>
          <p:nvPr/>
        </p:nvSpPr>
        <p:spPr>
          <a:xfrm>
            <a:off x="1981200" y="242279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Algorithm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20" descr="latex-image-1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5650" y="893573"/>
            <a:ext cx="4049571" cy="517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1"/>
          <p:cNvGrpSpPr/>
          <p:nvPr/>
        </p:nvGrpSpPr>
        <p:grpSpPr>
          <a:xfrm>
            <a:off x="5281570" y="1534236"/>
            <a:ext cx="6104149" cy="4453205"/>
            <a:chOff x="977900" y="520700"/>
            <a:chExt cx="7137400" cy="5207000"/>
          </a:xfrm>
        </p:grpSpPr>
        <p:sp>
          <p:nvSpPr>
            <p:cNvPr id="495" name="Google Shape;495;p21"/>
            <p:cNvSpPr/>
            <p:nvPr/>
          </p:nvSpPr>
          <p:spPr>
            <a:xfrm>
              <a:off x="977900" y="520700"/>
              <a:ext cx="7137400" cy="5207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3810000" y="3797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3581400" y="25400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1854200" y="3416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4622800" y="33147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2768600" y="45466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4114800" y="622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2565400" y="16891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4635500" y="18669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600700" y="3949700"/>
              <a:ext cx="1130300" cy="952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6680200" y="1524000"/>
              <a:ext cx="444500" cy="3810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4660900" y="27940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0" name="Google Shape;510;p21"/>
            <p:cNvCxnSpPr/>
            <p:nvPr/>
          </p:nvCxnSpPr>
          <p:spPr>
            <a:xfrm rot="10800000" flipH="1">
              <a:off x="5143500" y="4483100"/>
              <a:ext cx="76200" cy="60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21"/>
            <p:cNvCxnSpPr/>
            <p:nvPr/>
          </p:nvCxnSpPr>
          <p:spPr>
            <a:xfrm rot="10800000">
              <a:off x="4381500" y="5054600"/>
              <a:ext cx="762000" cy="38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2" name="Google Shape;512;p21"/>
            <p:cNvSpPr/>
            <p:nvPr/>
          </p:nvSpPr>
          <p:spPr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3" name="Google Shape;513;p21"/>
            <p:cNvCxnSpPr/>
            <p:nvPr/>
          </p:nvCxnSpPr>
          <p:spPr>
            <a:xfrm rot="10800000">
              <a:off x="4711700" y="2844800"/>
              <a:ext cx="292100" cy="1016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21"/>
            <p:cNvCxnSpPr/>
            <p:nvPr/>
          </p:nvCxnSpPr>
          <p:spPr>
            <a:xfrm rot="10800000">
              <a:off x="5016500" y="3886200"/>
              <a:ext cx="203200" cy="596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5" name="Google Shape;515;p21"/>
            <p:cNvSpPr/>
            <p:nvPr/>
          </p:nvSpPr>
          <p:spPr>
            <a:xfrm>
              <a:off x="4978400" y="38354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6" name="Google Shape;516;p21"/>
            <p:cNvCxnSpPr/>
            <p:nvPr/>
          </p:nvCxnSpPr>
          <p:spPr>
            <a:xfrm rot="10800000" flipH="1">
              <a:off x="5359400" y="3505200"/>
              <a:ext cx="584200" cy="266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pic>
          <p:nvPicPr>
            <p:cNvPr id="517" name="Google Shape;517;p21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19800" y="3191330"/>
              <a:ext cx="1346200" cy="288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21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21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05100" y="787400"/>
              <a:ext cx="533400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21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24350" y="2501900"/>
              <a:ext cx="357188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21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21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3" name="Google Shape;523;p21"/>
          <p:cNvSpPr txBox="1"/>
          <p:nvPr/>
        </p:nvSpPr>
        <p:spPr>
          <a:xfrm>
            <a:off x="1981200" y="242279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Algorithm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21" descr="latex-image-1.pd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9827" y="971479"/>
            <a:ext cx="4185862" cy="525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2"/>
          <p:cNvGrpSpPr/>
          <p:nvPr/>
        </p:nvGrpSpPr>
        <p:grpSpPr>
          <a:xfrm>
            <a:off x="5209169" y="1299485"/>
            <a:ext cx="6631968" cy="4838268"/>
            <a:chOff x="977900" y="520700"/>
            <a:chExt cx="7137400" cy="5207000"/>
          </a:xfrm>
        </p:grpSpPr>
        <p:sp>
          <p:nvSpPr>
            <p:cNvPr id="531" name="Google Shape;531;p22"/>
            <p:cNvSpPr/>
            <p:nvPr/>
          </p:nvSpPr>
          <p:spPr>
            <a:xfrm>
              <a:off x="977900" y="520700"/>
              <a:ext cx="7137400" cy="5207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3810000" y="3797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3581400" y="25400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1854200" y="3416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4622800" y="33147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2768600" y="45466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4114800" y="622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2565400" y="16891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4635500" y="18669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5600700" y="3949700"/>
              <a:ext cx="1130300" cy="952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6680200" y="1524000"/>
              <a:ext cx="444500" cy="3810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2197100" y="29210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6" name="Google Shape;546;p22"/>
            <p:cNvCxnSpPr/>
            <p:nvPr/>
          </p:nvCxnSpPr>
          <p:spPr>
            <a:xfrm rot="10800000" flipH="1">
              <a:off x="5143500" y="4483100"/>
              <a:ext cx="76200" cy="60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22"/>
            <p:cNvCxnSpPr/>
            <p:nvPr/>
          </p:nvCxnSpPr>
          <p:spPr>
            <a:xfrm rot="10800000">
              <a:off x="4381500" y="5054600"/>
              <a:ext cx="762000" cy="38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8" name="Google Shape;548;p22"/>
            <p:cNvSpPr/>
            <p:nvPr/>
          </p:nvSpPr>
          <p:spPr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9" name="Google Shape;549;p22"/>
            <p:cNvCxnSpPr/>
            <p:nvPr/>
          </p:nvCxnSpPr>
          <p:spPr>
            <a:xfrm rot="10800000">
              <a:off x="2235200" y="2971800"/>
              <a:ext cx="2146300" cy="208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22"/>
            <p:cNvCxnSpPr/>
            <p:nvPr/>
          </p:nvCxnSpPr>
          <p:spPr>
            <a:xfrm rot="10800000">
              <a:off x="3924300" y="4610100"/>
              <a:ext cx="444500" cy="43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1" name="Google Shape;551;p22"/>
            <p:cNvSpPr/>
            <p:nvPr/>
          </p:nvSpPr>
          <p:spPr>
            <a:xfrm>
              <a:off x="3911600" y="45720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2" name="Google Shape;552;p22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11550" y="4718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22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22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05100" y="787400"/>
              <a:ext cx="533400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22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58950" y="2654300"/>
              <a:ext cx="357188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22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22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22"/>
          <p:cNvSpPr txBox="1"/>
          <p:nvPr/>
        </p:nvSpPr>
        <p:spPr>
          <a:xfrm>
            <a:off x="1981200" y="242279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Algorithm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2"/>
          <p:cNvSpPr txBox="1"/>
          <p:nvPr/>
        </p:nvSpPr>
        <p:spPr>
          <a:xfrm>
            <a:off x="362292" y="1152561"/>
            <a:ext cx="4531908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Continue adding nodes and checking for collisions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3"/>
          <p:cNvGrpSpPr/>
          <p:nvPr/>
        </p:nvGrpSpPr>
        <p:grpSpPr>
          <a:xfrm>
            <a:off x="5221607" y="1230338"/>
            <a:ext cx="6415071" cy="4680034"/>
            <a:chOff x="977900" y="520700"/>
            <a:chExt cx="7137400" cy="5207000"/>
          </a:xfrm>
        </p:grpSpPr>
        <p:sp>
          <p:nvSpPr>
            <p:cNvPr id="566" name="Google Shape;566;p23"/>
            <p:cNvSpPr/>
            <p:nvPr/>
          </p:nvSpPr>
          <p:spPr>
            <a:xfrm>
              <a:off x="977900" y="520700"/>
              <a:ext cx="7137400" cy="5207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3810000" y="3797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3581400" y="25400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1854200" y="3416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4622800" y="33147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2768600" y="45466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4114800" y="622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2565400" y="16891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4635500" y="18669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5600700" y="3949700"/>
              <a:ext cx="1130300" cy="952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6680200" y="1524000"/>
              <a:ext cx="444500" cy="3810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3009900" y="1282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1" name="Google Shape;581;p23"/>
            <p:cNvCxnSpPr/>
            <p:nvPr/>
          </p:nvCxnSpPr>
          <p:spPr>
            <a:xfrm rot="10800000" flipH="1">
              <a:off x="5143500" y="4483100"/>
              <a:ext cx="76200" cy="60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3"/>
            <p:cNvCxnSpPr/>
            <p:nvPr/>
          </p:nvCxnSpPr>
          <p:spPr>
            <a:xfrm rot="10800000">
              <a:off x="4381500" y="5054600"/>
              <a:ext cx="762000" cy="38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3" name="Google Shape;583;p23"/>
            <p:cNvSpPr/>
            <p:nvPr/>
          </p:nvSpPr>
          <p:spPr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4" name="Google Shape;584;p23"/>
            <p:cNvCxnSpPr/>
            <p:nvPr/>
          </p:nvCxnSpPr>
          <p:spPr>
            <a:xfrm rot="10800000">
              <a:off x="3924300" y="4610100"/>
              <a:ext cx="444500" cy="43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5" name="Google Shape;585;p23"/>
            <p:cNvSpPr/>
            <p:nvPr/>
          </p:nvSpPr>
          <p:spPr>
            <a:xfrm>
              <a:off x="3911600" y="45720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6" name="Google Shape;586;p23"/>
            <p:cNvCxnSpPr/>
            <p:nvPr/>
          </p:nvCxnSpPr>
          <p:spPr>
            <a:xfrm rot="10800000">
              <a:off x="3238500" y="4419600"/>
              <a:ext cx="711200" cy="190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23"/>
            <p:cNvCxnSpPr/>
            <p:nvPr/>
          </p:nvCxnSpPr>
          <p:spPr>
            <a:xfrm rot="10800000">
              <a:off x="4775200" y="4076700"/>
              <a:ext cx="444500" cy="43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23"/>
            <p:cNvCxnSpPr/>
            <p:nvPr/>
          </p:nvCxnSpPr>
          <p:spPr>
            <a:xfrm flipH="1">
              <a:off x="2565400" y="4406900"/>
              <a:ext cx="660400" cy="17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23"/>
            <p:cNvCxnSpPr/>
            <p:nvPr/>
          </p:nvCxnSpPr>
          <p:spPr>
            <a:xfrm rot="10800000">
              <a:off x="5829300" y="3289300"/>
              <a:ext cx="431800" cy="482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23"/>
            <p:cNvCxnSpPr/>
            <p:nvPr/>
          </p:nvCxnSpPr>
          <p:spPr>
            <a:xfrm flipH="1">
              <a:off x="2260600" y="4584700"/>
              <a:ext cx="279400" cy="596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3"/>
            <p:cNvCxnSpPr/>
            <p:nvPr/>
          </p:nvCxnSpPr>
          <p:spPr>
            <a:xfrm rot="10800000">
              <a:off x="2425700" y="3378200"/>
              <a:ext cx="571500" cy="43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3"/>
            <p:cNvCxnSpPr/>
            <p:nvPr/>
          </p:nvCxnSpPr>
          <p:spPr>
            <a:xfrm rot="10800000" flipH="1">
              <a:off x="2997200" y="3365500"/>
              <a:ext cx="431800" cy="46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3"/>
            <p:cNvCxnSpPr/>
            <p:nvPr/>
          </p:nvCxnSpPr>
          <p:spPr>
            <a:xfrm rot="10800000">
              <a:off x="3022600" y="3848100"/>
              <a:ext cx="203200" cy="546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3"/>
            <p:cNvCxnSpPr/>
            <p:nvPr/>
          </p:nvCxnSpPr>
          <p:spPr>
            <a:xfrm flipH="1">
              <a:off x="5803900" y="2997200"/>
              <a:ext cx="622300" cy="2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3"/>
            <p:cNvCxnSpPr/>
            <p:nvPr/>
          </p:nvCxnSpPr>
          <p:spPr>
            <a:xfrm rot="10800000" flipH="1">
              <a:off x="5080000" y="2628900"/>
              <a:ext cx="444500" cy="53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3"/>
            <p:cNvCxnSpPr/>
            <p:nvPr/>
          </p:nvCxnSpPr>
          <p:spPr>
            <a:xfrm rot="10800000">
              <a:off x="5092700" y="3175000"/>
              <a:ext cx="711200" cy="11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3"/>
            <p:cNvCxnSpPr/>
            <p:nvPr/>
          </p:nvCxnSpPr>
          <p:spPr>
            <a:xfrm flipH="1">
              <a:off x="5588000" y="3784600"/>
              <a:ext cx="698500" cy="12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3"/>
            <p:cNvCxnSpPr/>
            <p:nvPr/>
          </p:nvCxnSpPr>
          <p:spPr>
            <a:xfrm rot="10800000" flipH="1">
              <a:off x="5232400" y="3911600"/>
              <a:ext cx="368300" cy="584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3"/>
            <p:cNvCxnSpPr/>
            <p:nvPr/>
          </p:nvCxnSpPr>
          <p:spPr>
            <a:xfrm flipH="1">
              <a:off x="2413000" y="2806700"/>
              <a:ext cx="279400" cy="596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3"/>
            <p:cNvCxnSpPr/>
            <p:nvPr/>
          </p:nvCxnSpPr>
          <p:spPr>
            <a:xfrm flipH="1">
              <a:off x="2679700" y="2527300"/>
              <a:ext cx="546100" cy="317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3"/>
            <p:cNvCxnSpPr/>
            <p:nvPr/>
          </p:nvCxnSpPr>
          <p:spPr>
            <a:xfrm>
              <a:off x="2120900" y="2400300"/>
              <a:ext cx="520700" cy="46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3"/>
            <p:cNvCxnSpPr/>
            <p:nvPr/>
          </p:nvCxnSpPr>
          <p:spPr>
            <a:xfrm rot="10800000">
              <a:off x="1816100" y="3340100"/>
              <a:ext cx="571500" cy="5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3"/>
            <p:cNvCxnSpPr/>
            <p:nvPr/>
          </p:nvCxnSpPr>
          <p:spPr>
            <a:xfrm flipH="1">
              <a:off x="5511800" y="1892300"/>
              <a:ext cx="25400" cy="7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3"/>
            <p:cNvCxnSpPr/>
            <p:nvPr/>
          </p:nvCxnSpPr>
          <p:spPr>
            <a:xfrm flipH="1">
              <a:off x="3200400" y="1968500"/>
              <a:ext cx="279400" cy="596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3"/>
            <p:cNvCxnSpPr/>
            <p:nvPr/>
          </p:nvCxnSpPr>
          <p:spPr>
            <a:xfrm>
              <a:off x="3073400" y="1358900"/>
              <a:ext cx="381000" cy="635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3"/>
            <p:cNvCxnSpPr/>
            <p:nvPr/>
          </p:nvCxnSpPr>
          <p:spPr>
            <a:xfrm>
              <a:off x="2603500" y="596900"/>
              <a:ext cx="4445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607" name="Google Shape;607;p23"/>
            <p:cNvSpPr/>
            <p:nvPr/>
          </p:nvSpPr>
          <p:spPr>
            <a:xfrm>
              <a:off x="2565400" y="55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2070100" y="23495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416300" y="1917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3149600" y="24892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2616200" y="27940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1752600" y="32893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2374900" y="33401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2971800" y="37592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3378200" y="3314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2501900" y="45339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222500" y="51181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3175000" y="436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4711700" y="40005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5562600" y="38481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5054600" y="309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6223000" y="37084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5778500" y="3225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5473700" y="25654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5499100" y="182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6375400" y="2933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7" name="Google Shape;627;p23"/>
            <p:cNvCxnSpPr/>
            <p:nvPr/>
          </p:nvCxnSpPr>
          <p:spPr>
            <a:xfrm flipH="1">
              <a:off x="3035300" y="1206500"/>
              <a:ext cx="342900" cy="114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28" name="Google Shape;628;p23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47900" y="1155700"/>
              <a:ext cx="64770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23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23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200" y="774700"/>
              <a:ext cx="533400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23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39950" y="571500"/>
              <a:ext cx="357188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23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23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23" descr="latex-image-1.pdf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511550" y="4718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23"/>
          <p:cNvSpPr txBox="1"/>
          <p:nvPr/>
        </p:nvSpPr>
        <p:spPr>
          <a:xfrm>
            <a:off x="1981200" y="242279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Algorithm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3"/>
          <p:cNvSpPr txBox="1"/>
          <p:nvPr/>
        </p:nvSpPr>
        <p:spPr>
          <a:xfrm>
            <a:off x="374822" y="952037"/>
            <a:ext cx="5120629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Continue until node is generated that is within distance </a:t>
            </a:r>
            <a:r>
              <a:rPr lang="en-US" sz="2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end node</a:t>
            </a: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this point, terminate algorithm or search for additional feasible paths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4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Algorithm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28B04-7947-576F-647E-113DBECA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267212"/>
            <a:ext cx="6400800" cy="49222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5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 Smoothing</a:t>
            </a:r>
            <a:endParaRPr/>
          </a:p>
        </p:txBody>
      </p:sp>
      <p:sp>
        <p:nvSpPr>
          <p:cNvPr id="648" name="Google Shape;648;p25"/>
          <p:cNvSpPr txBox="1">
            <a:spLocks noGrp="1"/>
          </p:cNvSpPr>
          <p:nvPr>
            <p:ph type="body" idx="1"/>
          </p:nvPr>
        </p:nvSpPr>
        <p:spPr>
          <a:xfrm>
            <a:off x="390939" y="966159"/>
            <a:ext cx="5845127" cy="530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Start with initial point (1)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Make connections to subsequent points in path (2), (3), (4) …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When connection collides with obstacle, add previous</a:t>
            </a:r>
            <a:br>
              <a:rPr lang="en-US"/>
            </a:br>
            <a:r>
              <a:rPr lang="en-US"/>
              <a:t>waypoint to smoothed path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Continue smoothing from this point to end of path</a:t>
            </a:r>
            <a:endParaRPr/>
          </a:p>
        </p:txBody>
      </p:sp>
      <p:grpSp>
        <p:nvGrpSpPr>
          <p:cNvPr id="649" name="Google Shape;649;p25"/>
          <p:cNvGrpSpPr/>
          <p:nvPr/>
        </p:nvGrpSpPr>
        <p:grpSpPr>
          <a:xfrm>
            <a:off x="7002219" y="1118960"/>
            <a:ext cx="4221101" cy="5150375"/>
            <a:chOff x="5490745" y="1532951"/>
            <a:chExt cx="3392330" cy="4115556"/>
          </a:xfrm>
        </p:grpSpPr>
        <p:cxnSp>
          <p:nvCxnSpPr>
            <p:cNvPr id="650" name="Google Shape;650;p25"/>
            <p:cNvCxnSpPr>
              <a:stCxn id="651" idx="1"/>
            </p:cNvCxnSpPr>
            <p:nvPr/>
          </p:nvCxnSpPr>
          <p:spPr>
            <a:xfrm rot="10800000">
              <a:off x="5976553" y="3781013"/>
              <a:ext cx="704100" cy="885000"/>
            </a:xfrm>
            <a:prstGeom prst="straightConnector1">
              <a:avLst/>
            </a:prstGeom>
            <a:noFill/>
            <a:ln w="9525" cap="flat" cmpd="sng">
              <a:solidFill>
                <a:srgbClr val="6868C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2" name="Google Shape;652;p25"/>
            <p:cNvCxnSpPr>
              <a:stCxn id="651" idx="1"/>
            </p:cNvCxnSpPr>
            <p:nvPr/>
          </p:nvCxnSpPr>
          <p:spPr>
            <a:xfrm rot="10800000">
              <a:off x="6662353" y="3057113"/>
              <a:ext cx="18300" cy="1608900"/>
            </a:xfrm>
            <a:prstGeom prst="straightConnector1">
              <a:avLst/>
            </a:prstGeom>
            <a:noFill/>
            <a:ln w="9525" cap="flat" cmpd="sng">
              <a:solidFill>
                <a:srgbClr val="6868C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3" name="Google Shape;653;p25"/>
            <p:cNvCxnSpPr/>
            <p:nvPr/>
          </p:nvCxnSpPr>
          <p:spPr>
            <a:xfrm>
              <a:off x="6821150" y="1907875"/>
              <a:ext cx="38102" cy="685801"/>
            </a:xfrm>
            <a:prstGeom prst="straightConnector1">
              <a:avLst/>
            </a:prstGeom>
            <a:noFill/>
            <a:ln w="76200" cap="flat" cmpd="sng">
              <a:solidFill>
                <a:srgbClr val="FFFF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4" name="Google Shape;654;p25"/>
            <p:cNvCxnSpPr>
              <a:stCxn id="655" idx="0"/>
            </p:cNvCxnSpPr>
            <p:nvPr/>
          </p:nvCxnSpPr>
          <p:spPr>
            <a:xfrm flipH="1">
              <a:off x="6186182" y="2576741"/>
              <a:ext cx="690000" cy="721800"/>
            </a:xfrm>
            <a:prstGeom prst="straightConnector1">
              <a:avLst/>
            </a:prstGeom>
            <a:noFill/>
            <a:ln w="76200" cap="flat" cmpd="sng">
              <a:solidFill>
                <a:srgbClr val="FFFF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6" name="Google Shape;656;p25"/>
            <p:cNvCxnSpPr>
              <a:endCxn id="657" idx="1"/>
            </p:cNvCxnSpPr>
            <p:nvPr/>
          </p:nvCxnSpPr>
          <p:spPr>
            <a:xfrm rot="10800000">
              <a:off x="6200443" y="3312494"/>
              <a:ext cx="479400" cy="1347900"/>
            </a:xfrm>
            <a:prstGeom prst="straightConnector1">
              <a:avLst/>
            </a:prstGeom>
            <a:noFill/>
            <a:ln w="76200" cap="flat" cmpd="sng">
              <a:solidFill>
                <a:srgbClr val="FFFF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8" name="Google Shape;658;p25"/>
            <p:cNvCxnSpPr/>
            <p:nvPr/>
          </p:nvCxnSpPr>
          <p:spPr>
            <a:xfrm rot="10800000">
              <a:off x="6696137" y="4666014"/>
              <a:ext cx="1615656" cy="578579"/>
            </a:xfrm>
            <a:prstGeom prst="straightConnector1">
              <a:avLst/>
            </a:prstGeom>
            <a:noFill/>
            <a:ln w="76200" cap="flat" cmpd="sng">
              <a:solidFill>
                <a:srgbClr val="FFFF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9" name="Google Shape;659;p25"/>
            <p:cNvCxnSpPr>
              <a:stCxn id="660" idx="1"/>
            </p:cNvCxnSpPr>
            <p:nvPr/>
          </p:nvCxnSpPr>
          <p:spPr>
            <a:xfrm rot="10800000">
              <a:off x="6490884" y="4151533"/>
              <a:ext cx="1805700" cy="1073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61" name="Google Shape;661;p25"/>
            <p:cNvSpPr/>
            <p:nvPr/>
          </p:nvSpPr>
          <p:spPr>
            <a:xfrm>
              <a:off x="7091898" y="4151102"/>
              <a:ext cx="556746" cy="600413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5490745" y="3803602"/>
              <a:ext cx="556746" cy="600413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6276740" y="4775179"/>
              <a:ext cx="556746" cy="600413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7403897" y="1991995"/>
              <a:ext cx="556746" cy="600413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7511469" y="3401846"/>
              <a:ext cx="556746" cy="600413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6" name="Google Shape;666;p25"/>
            <p:cNvCxnSpPr/>
            <p:nvPr/>
          </p:nvCxnSpPr>
          <p:spPr>
            <a:xfrm rot="10800000">
              <a:off x="7663147" y="5211843"/>
              <a:ext cx="654996" cy="3275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7" name="Google Shape;667;p25"/>
            <p:cNvSpPr/>
            <p:nvPr/>
          </p:nvSpPr>
          <p:spPr>
            <a:xfrm>
              <a:off x="7630397" y="5168176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8" name="Google Shape;668;p25"/>
            <p:cNvCxnSpPr/>
            <p:nvPr/>
          </p:nvCxnSpPr>
          <p:spPr>
            <a:xfrm rot="10800000">
              <a:off x="7270149" y="4829762"/>
              <a:ext cx="382081" cy="37116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9" name="Google Shape;669;p25"/>
            <p:cNvSpPr/>
            <p:nvPr/>
          </p:nvSpPr>
          <p:spPr>
            <a:xfrm>
              <a:off x="7259233" y="4797012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1" name="Google Shape;651;p25"/>
            <p:cNvCxnSpPr/>
            <p:nvPr/>
          </p:nvCxnSpPr>
          <p:spPr>
            <a:xfrm rot="10800000">
              <a:off x="6680653" y="4666013"/>
              <a:ext cx="611329" cy="16374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25"/>
            <p:cNvCxnSpPr/>
            <p:nvPr/>
          </p:nvCxnSpPr>
          <p:spPr>
            <a:xfrm rot="10800000">
              <a:off x="5981992" y="3770852"/>
              <a:ext cx="491247" cy="37116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25"/>
            <p:cNvCxnSpPr/>
            <p:nvPr/>
          </p:nvCxnSpPr>
          <p:spPr>
            <a:xfrm rot="10800000">
              <a:off x="6495071" y="4174766"/>
              <a:ext cx="174665" cy="46941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25"/>
            <p:cNvCxnSpPr/>
            <p:nvPr/>
          </p:nvCxnSpPr>
          <p:spPr>
            <a:xfrm flipH="1">
              <a:off x="5971075" y="3279606"/>
              <a:ext cx="240165" cy="51308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25"/>
            <p:cNvCxnSpPr/>
            <p:nvPr/>
          </p:nvCxnSpPr>
          <p:spPr>
            <a:xfrm flipH="1">
              <a:off x="6200323" y="3039441"/>
              <a:ext cx="469413" cy="272915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25"/>
            <p:cNvCxnSpPr/>
            <p:nvPr/>
          </p:nvCxnSpPr>
          <p:spPr>
            <a:xfrm flipH="1">
              <a:off x="6647903" y="2576741"/>
              <a:ext cx="228279" cy="49544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25"/>
            <p:cNvCxnSpPr/>
            <p:nvPr/>
          </p:nvCxnSpPr>
          <p:spPr>
            <a:xfrm>
              <a:off x="6538738" y="2035114"/>
              <a:ext cx="327498" cy="54583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4" name="Google Shape;674;p25"/>
            <p:cNvSpPr/>
            <p:nvPr/>
          </p:nvSpPr>
          <p:spPr>
            <a:xfrm>
              <a:off x="5938325" y="3738103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5" name="Google Shape;675;p25"/>
            <p:cNvCxnSpPr/>
            <p:nvPr/>
          </p:nvCxnSpPr>
          <p:spPr>
            <a:xfrm flipH="1">
              <a:off x="6527155" y="1916815"/>
              <a:ext cx="294748" cy="9824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76" name="Google Shape;676;p25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43682" y="5342842"/>
              <a:ext cx="439393" cy="305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25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82404" y="1532951"/>
              <a:ext cx="458497" cy="30566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8" name="Google Shape;678;p25"/>
            <p:cNvCxnSpPr>
              <a:stCxn id="666" idx="0"/>
              <a:endCxn id="669" idx="6"/>
            </p:cNvCxnSpPr>
            <p:nvPr/>
          </p:nvCxnSpPr>
          <p:spPr>
            <a:xfrm rot="10800000">
              <a:off x="7335649" y="4840679"/>
              <a:ext cx="982500" cy="403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9" name="Google Shape;679;p25"/>
            <p:cNvCxnSpPr>
              <a:stCxn id="666" idx="0"/>
              <a:endCxn id="651" idx="1"/>
            </p:cNvCxnSpPr>
            <p:nvPr/>
          </p:nvCxnSpPr>
          <p:spPr>
            <a:xfrm rot="10800000">
              <a:off x="6680743" y="4665893"/>
              <a:ext cx="1637400" cy="57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60" name="Google Shape;660;p25"/>
            <p:cNvSpPr/>
            <p:nvPr/>
          </p:nvSpPr>
          <p:spPr>
            <a:xfrm>
              <a:off x="8285393" y="5211843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6632421" y="4609647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1" name="Google Shape;681;p25"/>
            <p:cNvCxnSpPr/>
            <p:nvPr/>
          </p:nvCxnSpPr>
          <p:spPr>
            <a:xfrm rot="10800000">
              <a:off x="6207318" y="3300642"/>
              <a:ext cx="283632" cy="850900"/>
            </a:xfrm>
            <a:prstGeom prst="straightConnector1">
              <a:avLst/>
            </a:prstGeom>
            <a:noFill/>
            <a:ln w="9525" cap="flat" cmpd="sng">
              <a:solidFill>
                <a:srgbClr val="6868C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2" name="Google Shape;682;p25"/>
            <p:cNvCxnSpPr>
              <a:stCxn id="657" idx="1"/>
            </p:cNvCxnSpPr>
            <p:nvPr/>
          </p:nvCxnSpPr>
          <p:spPr>
            <a:xfrm rot="10800000" flipH="1">
              <a:off x="6200323" y="2580956"/>
              <a:ext cx="667500" cy="731400"/>
            </a:xfrm>
            <a:prstGeom prst="straightConnector1">
              <a:avLst/>
            </a:prstGeom>
            <a:noFill/>
            <a:ln w="9525" cap="flat" cmpd="sng">
              <a:solidFill>
                <a:srgbClr val="71BEC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3" name="Google Shape;683;p25"/>
            <p:cNvCxnSpPr>
              <a:stCxn id="657" idx="1"/>
            </p:cNvCxnSpPr>
            <p:nvPr/>
          </p:nvCxnSpPr>
          <p:spPr>
            <a:xfrm rot="10800000" flipH="1">
              <a:off x="6200323" y="2013656"/>
              <a:ext cx="337200" cy="1298700"/>
            </a:xfrm>
            <a:prstGeom prst="straightConnector1">
              <a:avLst/>
            </a:prstGeom>
            <a:noFill/>
            <a:ln w="9525" cap="flat" cmpd="sng">
              <a:solidFill>
                <a:srgbClr val="71BEC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4" name="Google Shape;684;p25"/>
            <p:cNvCxnSpPr>
              <a:stCxn id="673" idx="1"/>
              <a:endCxn id="675" idx="0"/>
            </p:cNvCxnSpPr>
            <p:nvPr/>
          </p:nvCxnSpPr>
          <p:spPr>
            <a:xfrm rot="10800000">
              <a:off x="6821836" y="1916744"/>
              <a:ext cx="44400" cy="664200"/>
            </a:xfrm>
            <a:prstGeom prst="straightConnector1">
              <a:avLst/>
            </a:prstGeom>
            <a:noFill/>
            <a:ln w="9525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5" name="Google Shape;685;p25"/>
            <p:cNvSpPr/>
            <p:nvPr/>
          </p:nvSpPr>
          <p:spPr>
            <a:xfrm>
              <a:off x="6546492" y="3216719"/>
              <a:ext cx="556746" cy="600413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6057624" y="2318946"/>
              <a:ext cx="556746" cy="600413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6442938" y="4119518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6831369" y="2534494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6619054" y="3013041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6786704" y="1879499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6501088" y="1978082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6173257" y="3260223"/>
              <a:ext cx="76416" cy="87333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6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 Smoothing Algorithm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799CA-E076-92A6-848E-49E00786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151758"/>
            <a:ext cx="6400800" cy="499944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7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Results</a:t>
            </a:r>
            <a:endParaRPr/>
          </a:p>
        </p:txBody>
      </p:sp>
      <p:pic>
        <p:nvPicPr>
          <p:cNvPr id="706" name="Google Shape;706;p27" descr="temp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7030" y="938438"/>
            <a:ext cx="6704652" cy="524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8"/>
          <p:cNvSpPr txBox="1"/>
          <p:nvPr/>
        </p:nvSpPr>
        <p:spPr>
          <a:xfrm>
            <a:off x="1981200" y="226101"/>
            <a:ext cx="82296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Results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28" descr="temp2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035" y="833235"/>
            <a:ext cx="7102960" cy="555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9"/>
          <p:cNvSpPr txBox="1"/>
          <p:nvPr/>
        </p:nvSpPr>
        <p:spPr>
          <a:xfrm>
            <a:off x="1981200" y="226101"/>
            <a:ext cx="82296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Results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29" descr="temp4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1248" y="833235"/>
            <a:ext cx="7035278" cy="550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 Planning Approaches</a:t>
            </a:r>
            <a:endParaRPr/>
          </a:p>
        </p:txBody>
      </p:sp>
      <p:sp>
        <p:nvSpPr>
          <p:cNvPr id="173" name="Google Shape;173;p3"/>
          <p:cNvSpPr txBox="1">
            <a:spLocks noGrp="1"/>
          </p:cNvSpPr>
          <p:nvPr>
            <p:ph type="body" idx="1"/>
          </p:nvPr>
        </p:nvSpPr>
        <p:spPr>
          <a:xfrm>
            <a:off x="609600" y="1051654"/>
            <a:ext cx="10972800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Deliberative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Based on global world knowledge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Requires a good map of terrain, obstacles, etc.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Can be too computationally intense for dynamic environments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Usually executed before the mission</a:t>
            </a:r>
            <a:endParaRPr/>
          </a:p>
          <a:p>
            <a:pPr marL="342900" lvl="0" indent="-342900" algn="l" rtl="0"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Reactive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Based on what sensors detect on immediate horizon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Can respond to dynamic environments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Not usually used for entire mission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0"/>
          <p:cNvSpPr txBox="1"/>
          <p:nvPr/>
        </p:nvSpPr>
        <p:spPr>
          <a:xfrm>
            <a:off x="1981200" y="226101"/>
            <a:ext cx="82296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Results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30" descr="temp3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4294" y="925812"/>
            <a:ext cx="6869914" cy="5375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/>
          <p:cNvSpPr txBox="1"/>
          <p:nvPr/>
        </p:nvSpPr>
        <p:spPr>
          <a:xfrm>
            <a:off x="1981200" y="242279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RRT* Algorithm – Extend Step</a:t>
            </a:r>
            <a:endParaRPr/>
          </a:p>
        </p:txBody>
      </p:sp>
      <p:grpSp>
        <p:nvGrpSpPr>
          <p:cNvPr id="731" name="Google Shape;731;p31"/>
          <p:cNvGrpSpPr/>
          <p:nvPr/>
        </p:nvGrpSpPr>
        <p:grpSpPr>
          <a:xfrm>
            <a:off x="6197166" y="1440579"/>
            <a:ext cx="5752664" cy="4321394"/>
            <a:chOff x="6209692" y="952064"/>
            <a:chExt cx="4256374" cy="3105184"/>
          </a:xfrm>
        </p:grpSpPr>
        <p:sp>
          <p:nvSpPr>
            <p:cNvPr id="732" name="Google Shape;732;p31"/>
            <p:cNvSpPr/>
            <p:nvPr/>
          </p:nvSpPr>
          <p:spPr>
            <a:xfrm>
              <a:off x="8157007" y="2268097"/>
              <a:ext cx="1028912" cy="9326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6209692" y="952064"/>
              <a:ext cx="4256374" cy="310518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7898610" y="2906059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7762285" y="2156271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6732273" y="2678850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7277573" y="3352902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8080377" y="1012654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7156395" y="1648838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8390895" y="1754869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8966489" y="2996942"/>
              <a:ext cx="674052" cy="568021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9610248" y="1550381"/>
              <a:ext cx="265077" cy="22720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8671119" y="3655847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610813" y="1330746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8716561" y="3299887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6" name="Google Shape;746;p31"/>
            <p:cNvCxnSpPr/>
            <p:nvPr/>
          </p:nvCxnSpPr>
          <p:spPr>
            <a:xfrm rot="10800000" flipH="1">
              <a:off x="8693839" y="3315033"/>
              <a:ext cx="45442" cy="36353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31"/>
            <p:cNvCxnSpPr/>
            <p:nvPr/>
          </p:nvCxnSpPr>
          <p:spPr>
            <a:xfrm rot="10800000">
              <a:off x="8239423" y="3655847"/>
              <a:ext cx="454417" cy="2272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8" name="Google Shape;748;p31"/>
            <p:cNvSpPr/>
            <p:nvPr/>
          </p:nvSpPr>
          <p:spPr>
            <a:xfrm>
              <a:off x="8216702" y="362555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9" name="Google Shape;749;p31"/>
            <p:cNvCxnSpPr/>
            <p:nvPr/>
          </p:nvCxnSpPr>
          <p:spPr>
            <a:xfrm rot="10800000">
              <a:off x="7966773" y="3390770"/>
              <a:ext cx="265077" cy="25750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1"/>
            <p:cNvSpPr/>
            <p:nvPr/>
          </p:nvSpPr>
          <p:spPr>
            <a:xfrm>
              <a:off x="7959199" y="3368050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1" name="Google Shape;751;p31"/>
            <p:cNvCxnSpPr/>
            <p:nvPr/>
          </p:nvCxnSpPr>
          <p:spPr>
            <a:xfrm rot="10800000">
              <a:off x="7557797" y="3277165"/>
              <a:ext cx="424123" cy="11360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1"/>
            <p:cNvCxnSpPr/>
            <p:nvPr/>
          </p:nvCxnSpPr>
          <p:spPr>
            <a:xfrm rot="10800000">
              <a:off x="8474205" y="3072678"/>
              <a:ext cx="265077" cy="2575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1"/>
            <p:cNvCxnSpPr/>
            <p:nvPr/>
          </p:nvCxnSpPr>
          <p:spPr>
            <a:xfrm flipH="1">
              <a:off x="7156394" y="3269593"/>
              <a:ext cx="393828" cy="10603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1"/>
            <p:cNvCxnSpPr/>
            <p:nvPr/>
          </p:nvCxnSpPr>
          <p:spPr>
            <a:xfrm rot="10800000">
              <a:off x="9102816" y="2603113"/>
              <a:ext cx="257503" cy="287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1"/>
            <p:cNvCxnSpPr/>
            <p:nvPr/>
          </p:nvCxnSpPr>
          <p:spPr>
            <a:xfrm flipH="1">
              <a:off x="6974628" y="3375622"/>
              <a:ext cx="166620" cy="355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1"/>
            <p:cNvCxnSpPr/>
            <p:nvPr/>
          </p:nvCxnSpPr>
          <p:spPr>
            <a:xfrm rot="10800000">
              <a:off x="7073086" y="2656129"/>
              <a:ext cx="340813" cy="25750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7" name="Google Shape;757;p31"/>
            <p:cNvCxnSpPr/>
            <p:nvPr/>
          </p:nvCxnSpPr>
          <p:spPr>
            <a:xfrm rot="10800000" flipH="1">
              <a:off x="7413898" y="2648555"/>
              <a:ext cx="257503" cy="2802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8" name="Google Shape;758;p31"/>
            <p:cNvCxnSpPr/>
            <p:nvPr/>
          </p:nvCxnSpPr>
          <p:spPr>
            <a:xfrm rot="10800000">
              <a:off x="7429045" y="2936352"/>
              <a:ext cx="121178" cy="32566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1"/>
            <p:cNvCxnSpPr/>
            <p:nvPr/>
          </p:nvCxnSpPr>
          <p:spPr>
            <a:xfrm flipH="1">
              <a:off x="9087668" y="2428921"/>
              <a:ext cx="371107" cy="17419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0" name="Google Shape;760;p31"/>
            <p:cNvCxnSpPr/>
            <p:nvPr/>
          </p:nvCxnSpPr>
          <p:spPr>
            <a:xfrm rot="10800000" flipH="1">
              <a:off x="8655972" y="2209285"/>
              <a:ext cx="265077" cy="3180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31"/>
            <p:cNvCxnSpPr/>
            <p:nvPr/>
          </p:nvCxnSpPr>
          <p:spPr>
            <a:xfrm rot="10800000">
              <a:off x="8663546" y="2534951"/>
              <a:ext cx="424123" cy="6816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31"/>
            <p:cNvCxnSpPr/>
            <p:nvPr/>
          </p:nvCxnSpPr>
          <p:spPr>
            <a:xfrm flipH="1">
              <a:off x="8958917" y="2898484"/>
              <a:ext cx="416549" cy="757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3" name="Google Shape;763;p31"/>
            <p:cNvCxnSpPr/>
            <p:nvPr/>
          </p:nvCxnSpPr>
          <p:spPr>
            <a:xfrm rot="10800000" flipH="1">
              <a:off x="8746855" y="2974220"/>
              <a:ext cx="219635" cy="34838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31"/>
            <p:cNvCxnSpPr/>
            <p:nvPr/>
          </p:nvCxnSpPr>
          <p:spPr>
            <a:xfrm flipH="1">
              <a:off x="7065511" y="2315316"/>
              <a:ext cx="166620" cy="35596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31"/>
            <p:cNvCxnSpPr/>
            <p:nvPr/>
          </p:nvCxnSpPr>
          <p:spPr>
            <a:xfrm>
              <a:off x="6891318" y="2072960"/>
              <a:ext cx="310518" cy="2802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31"/>
            <p:cNvCxnSpPr/>
            <p:nvPr/>
          </p:nvCxnSpPr>
          <p:spPr>
            <a:xfrm rot="10800000">
              <a:off x="6709552" y="2633408"/>
              <a:ext cx="340813" cy="3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1"/>
            <p:cNvCxnSpPr/>
            <p:nvPr/>
          </p:nvCxnSpPr>
          <p:spPr>
            <a:xfrm flipH="1">
              <a:off x="8913475" y="1770016"/>
              <a:ext cx="15147" cy="46199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8" name="Google Shape;768;p31"/>
            <p:cNvSpPr/>
            <p:nvPr/>
          </p:nvSpPr>
          <p:spPr>
            <a:xfrm>
              <a:off x="8634955" y="268692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6861024" y="2042666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7186690" y="230774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671684" y="2603114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7042791" y="2633409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7398751" y="2883338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7641107" y="2618261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7118527" y="3345329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6951908" y="3693715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7519929" y="3246872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8436337" y="3027237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8943770" y="293635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8640825" y="2489510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9337598" y="285304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9072521" y="2565246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8890754" y="2171418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8905901" y="1732148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9428481" y="239105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6" name="Google Shape;786;p31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80935" y="3746731"/>
              <a:ext cx="304838" cy="21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31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89634" y="1103537"/>
              <a:ext cx="318092" cy="21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31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58215" y="3364262"/>
              <a:ext cx="342580" cy="223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31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152325" y="3758091"/>
              <a:ext cx="365806" cy="238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31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720629" y="3455146"/>
              <a:ext cx="365806" cy="238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3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47541" y="2712121"/>
              <a:ext cx="520700" cy="16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3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688743" y="2898484"/>
              <a:ext cx="215900" cy="203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3" name="Google Shape;793;p31"/>
            <p:cNvCxnSpPr/>
            <p:nvPr/>
          </p:nvCxnSpPr>
          <p:spPr>
            <a:xfrm rot="10800000">
              <a:off x="8671118" y="2728079"/>
              <a:ext cx="285918" cy="238463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794" name="Google Shape;794;p3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174435" y="2138069"/>
              <a:ext cx="266700" cy="215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5" name="Google Shape;795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8756" y="937750"/>
            <a:ext cx="4724400" cy="5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2"/>
          <p:cNvSpPr txBox="1"/>
          <p:nvPr/>
        </p:nvSpPr>
        <p:spPr>
          <a:xfrm>
            <a:off x="1981200" y="242279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RRT* Algorithm – Re-wire Step</a:t>
            </a:r>
            <a:endParaRPr/>
          </a:p>
        </p:txBody>
      </p:sp>
      <p:pic>
        <p:nvPicPr>
          <p:cNvPr id="802" name="Google Shape;80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41" y="1429203"/>
            <a:ext cx="5234532" cy="346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32"/>
          <p:cNvGrpSpPr/>
          <p:nvPr/>
        </p:nvGrpSpPr>
        <p:grpSpPr>
          <a:xfrm>
            <a:off x="6222218" y="1429203"/>
            <a:ext cx="5614878" cy="4108451"/>
            <a:chOff x="6209692" y="952064"/>
            <a:chExt cx="4256374" cy="3105184"/>
          </a:xfrm>
        </p:grpSpPr>
        <p:sp>
          <p:nvSpPr>
            <p:cNvPr id="804" name="Google Shape;804;p32"/>
            <p:cNvSpPr/>
            <p:nvPr/>
          </p:nvSpPr>
          <p:spPr>
            <a:xfrm>
              <a:off x="8157007" y="2268097"/>
              <a:ext cx="1028912" cy="9326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6209692" y="952064"/>
              <a:ext cx="4256374" cy="310518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7898610" y="2906059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7762285" y="2156271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6732273" y="2678850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7277573" y="3352902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8080377" y="1012654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7156395" y="1648838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8390895" y="1754869"/>
              <a:ext cx="386255" cy="41654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8966489" y="2996942"/>
              <a:ext cx="674052" cy="568021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9610248" y="1550381"/>
              <a:ext cx="265077" cy="227209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8671119" y="3655847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7610813" y="1330746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8716561" y="3299887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8" name="Google Shape;818;p32"/>
            <p:cNvCxnSpPr/>
            <p:nvPr/>
          </p:nvCxnSpPr>
          <p:spPr>
            <a:xfrm rot="10800000" flipH="1">
              <a:off x="8693839" y="3315033"/>
              <a:ext cx="45442" cy="36353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9" name="Google Shape;819;p32"/>
            <p:cNvCxnSpPr/>
            <p:nvPr/>
          </p:nvCxnSpPr>
          <p:spPr>
            <a:xfrm rot="10800000">
              <a:off x="8239423" y="3655847"/>
              <a:ext cx="454417" cy="2272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20" name="Google Shape;820;p32"/>
            <p:cNvSpPr/>
            <p:nvPr/>
          </p:nvSpPr>
          <p:spPr>
            <a:xfrm>
              <a:off x="8216702" y="362555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1" name="Google Shape;821;p32"/>
            <p:cNvCxnSpPr/>
            <p:nvPr/>
          </p:nvCxnSpPr>
          <p:spPr>
            <a:xfrm rot="10800000">
              <a:off x="7966773" y="3390770"/>
              <a:ext cx="265077" cy="25750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22" name="Google Shape;822;p32"/>
            <p:cNvSpPr/>
            <p:nvPr/>
          </p:nvSpPr>
          <p:spPr>
            <a:xfrm>
              <a:off x="7959199" y="3368050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3" name="Google Shape;823;p32"/>
            <p:cNvCxnSpPr/>
            <p:nvPr/>
          </p:nvCxnSpPr>
          <p:spPr>
            <a:xfrm rot="10800000">
              <a:off x="7557797" y="3277165"/>
              <a:ext cx="424123" cy="113604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2"/>
            <p:cNvCxnSpPr/>
            <p:nvPr/>
          </p:nvCxnSpPr>
          <p:spPr>
            <a:xfrm rot="10800000">
              <a:off x="8474205" y="3072678"/>
              <a:ext cx="265077" cy="25750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32"/>
            <p:cNvCxnSpPr/>
            <p:nvPr/>
          </p:nvCxnSpPr>
          <p:spPr>
            <a:xfrm flipH="1">
              <a:off x="7156394" y="3269593"/>
              <a:ext cx="393828" cy="10603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32"/>
            <p:cNvCxnSpPr/>
            <p:nvPr/>
          </p:nvCxnSpPr>
          <p:spPr>
            <a:xfrm rot="10800000">
              <a:off x="9102816" y="2603113"/>
              <a:ext cx="257503" cy="28779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32"/>
            <p:cNvCxnSpPr/>
            <p:nvPr/>
          </p:nvCxnSpPr>
          <p:spPr>
            <a:xfrm flipH="1">
              <a:off x="6974628" y="3375622"/>
              <a:ext cx="166620" cy="3559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32"/>
            <p:cNvCxnSpPr/>
            <p:nvPr/>
          </p:nvCxnSpPr>
          <p:spPr>
            <a:xfrm rot="10800000">
              <a:off x="7073086" y="2656129"/>
              <a:ext cx="340813" cy="25750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32"/>
            <p:cNvCxnSpPr/>
            <p:nvPr/>
          </p:nvCxnSpPr>
          <p:spPr>
            <a:xfrm rot="10800000" flipH="1">
              <a:off x="7413898" y="2648555"/>
              <a:ext cx="257503" cy="2802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32"/>
            <p:cNvCxnSpPr/>
            <p:nvPr/>
          </p:nvCxnSpPr>
          <p:spPr>
            <a:xfrm rot="10800000">
              <a:off x="7429045" y="2936352"/>
              <a:ext cx="121178" cy="32566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32"/>
            <p:cNvCxnSpPr/>
            <p:nvPr/>
          </p:nvCxnSpPr>
          <p:spPr>
            <a:xfrm flipH="1">
              <a:off x="9087668" y="2428921"/>
              <a:ext cx="371107" cy="17419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32"/>
            <p:cNvCxnSpPr/>
            <p:nvPr/>
          </p:nvCxnSpPr>
          <p:spPr>
            <a:xfrm rot="10800000" flipH="1">
              <a:off x="8655972" y="2209285"/>
              <a:ext cx="265077" cy="3180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32"/>
            <p:cNvCxnSpPr/>
            <p:nvPr/>
          </p:nvCxnSpPr>
          <p:spPr>
            <a:xfrm flipH="1">
              <a:off x="8958917" y="2898484"/>
              <a:ext cx="416549" cy="757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32"/>
            <p:cNvCxnSpPr/>
            <p:nvPr/>
          </p:nvCxnSpPr>
          <p:spPr>
            <a:xfrm rot="10800000" flipH="1">
              <a:off x="8746855" y="2974220"/>
              <a:ext cx="219635" cy="34838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32"/>
            <p:cNvCxnSpPr/>
            <p:nvPr/>
          </p:nvCxnSpPr>
          <p:spPr>
            <a:xfrm flipH="1">
              <a:off x="7065511" y="2315316"/>
              <a:ext cx="166620" cy="35596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32"/>
            <p:cNvCxnSpPr/>
            <p:nvPr/>
          </p:nvCxnSpPr>
          <p:spPr>
            <a:xfrm>
              <a:off x="6891318" y="2072960"/>
              <a:ext cx="310518" cy="28022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32"/>
            <p:cNvCxnSpPr/>
            <p:nvPr/>
          </p:nvCxnSpPr>
          <p:spPr>
            <a:xfrm rot="10800000">
              <a:off x="6709552" y="2633408"/>
              <a:ext cx="340813" cy="302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32"/>
            <p:cNvCxnSpPr/>
            <p:nvPr/>
          </p:nvCxnSpPr>
          <p:spPr>
            <a:xfrm flipH="1">
              <a:off x="8913475" y="1770016"/>
              <a:ext cx="15147" cy="46199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9" name="Google Shape;839;p32"/>
            <p:cNvSpPr/>
            <p:nvPr/>
          </p:nvSpPr>
          <p:spPr>
            <a:xfrm>
              <a:off x="8634955" y="268692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6861024" y="2042666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7186690" y="230774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6671684" y="2603114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7042791" y="2633409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7398751" y="2883338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7641107" y="2618261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7118527" y="3345329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6951908" y="3693715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7519929" y="3246872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8436337" y="3027237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8943770" y="293635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8640825" y="2489510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9337598" y="285304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9072521" y="2565246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8890754" y="2171418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8905901" y="1732148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9428481" y="2391053"/>
              <a:ext cx="53015" cy="60589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7" name="Google Shape;857;p32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80935" y="3746731"/>
              <a:ext cx="304838" cy="21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32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89634" y="1103537"/>
              <a:ext cx="318092" cy="21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32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758215" y="3364262"/>
              <a:ext cx="342580" cy="2234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32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52325" y="3758091"/>
              <a:ext cx="365806" cy="238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32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720629" y="3455146"/>
              <a:ext cx="365806" cy="238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3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47541" y="2712121"/>
              <a:ext cx="520700" cy="165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63" name="Google Shape;863;p32"/>
            <p:cNvCxnSpPr/>
            <p:nvPr/>
          </p:nvCxnSpPr>
          <p:spPr>
            <a:xfrm rot="10800000">
              <a:off x="8671118" y="2728079"/>
              <a:ext cx="285918" cy="238463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64" name="Google Shape;864;p3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174435" y="2138069"/>
              <a:ext cx="266700" cy="215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65" name="Google Shape;865;p32"/>
            <p:cNvCxnSpPr/>
            <p:nvPr/>
          </p:nvCxnSpPr>
          <p:spPr>
            <a:xfrm flipH="1">
              <a:off x="8663545" y="2516665"/>
              <a:ext cx="4696" cy="207626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3"/>
          <p:cNvSpPr txBox="1"/>
          <p:nvPr/>
        </p:nvSpPr>
        <p:spPr>
          <a:xfrm>
            <a:off x="1981200" y="242279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vs. RRT*</a:t>
            </a:r>
            <a:endParaRPr/>
          </a:p>
        </p:txBody>
      </p:sp>
      <p:pic>
        <p:nvPicPr>
          <p:cNvPr id="871" name="Google Shape;87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998565"/>
            <a:ext cx="9668005" cy="4944704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3"/>
          <p:cNvSpPr txBox="1"/>
          <p:nvPr/>
        </p:nvSpPr>
        <p:spPr>
          <a:xfrm>
            <a:off x="1981201" y="5792061"/>
            <a:ext cx="82895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S. Karaman and E. Frazzoli, “Incremental Sampling-based Algorithms for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Optimal Motion Planning,” International Journal of Robotic Research, 2010.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4"/>
          <p:cNvSpPr txBox="1"/>
          <p:nvPr/>
        </p:nvSpPr>
        <p:spPr>
          <a:xfrm>
            <a:off x="1981200" y="242279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vs. RRT*</a:t>
            </a:r>
            <a:endParaRPr/>
          </a:p>
        </p:txBody>
      </p:sp>
      <p:sp>
        <p:nvSpPr>
          <p:cNvPr id="878" name="Google Shape;878;p34"/>
          <p:cNvSpPr txBox="1"/>
          <p:nvPr/>
        </p:nvSpPr>
        <p:spPr>
          <a:xfrm>
            <a:off x="1981201" y="5792061"/>
            <a:ext cx="82895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S. Karaman and E. Frazzoli, “Incremental Sampling-based Algorithms for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Optimal Motion Planning,” International Journal of Robotic Research, 2010.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751" y="752953"/>
            <a:ext cx="9723808" cy="513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Path Planning Over 3D Terrain</a:t>
            </a:r>
            <a:endParaRPr/>
          </a:p>
        </p:txBody>
      </p:sp>
      <p:sp>
        <p:nvSpPr>
          <p:cNvPr id="886" name="Google Shape;886;p35"/>
          <p:cNvSpPr txBox="1">
            <a:spLocks noGrp="1"/>
          </p:cNvSpPr>
          <p:nvPr>
            <p:ph type="body" idx="1"/>
          </p:nvPr>
        </p:nvSpPr>
        <p:spPr>
          <a:xfrm>
            <a:off x="413707" y="881772"/>
            <a:ext cx="9030918" cy="573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Assume terrain map can be queried</a:t>
            </a:r>
            <a:br>
              <a:rPr lang="en-US" sz="2000"/>
            </a:br>
            <a:r>
              <a:rPr lang="en-US" sz="2000"/>
              <a:t>to determine altitude of terrain at </a:t>
            </a:r>
            <a:br>
              <a:rPr lang="en-US" sz="2000"/>
            </a:br>
            <a:r>
              <a:rPr lang="en-US" sz="2000"/>
              <a:t>any north-east location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Must be able to determine altitude </a:t>
            </a:r>
            <a:br>
              <a:rPr lang="en-US" sz="2000"/>
            </a:br>
            <a:r>
              <a:rPr lang="en-US" sz="2000"/>
              <a:t>for random configuration </a:t>
            </a:r>
            <a:r>
              <a:rPr lang="en-US" sz="2000" b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sz="2000"/>
              <a:t> in RRT </a:t>
            </a:r>
            <a:br>
              <a:rPr lang="en-US" sz="2000"/>
            </a:br>
            <a:r>
              <a:rPr lang="en-US" sz="2000"/>
              <a:t>algorithm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Must be able to detect collisions with </a:t>
            </a:r>
            <a:br>
              <a:rPr lang="en-US" sz="2000"/>
            </a:br>
            <a:r>
              <a:rPr lang="en-US" sz="2000"/>
              <a:t>terrain – reject random candidate </a:t>
            </a:r>
            <a:br>
              <a:rPr lang="en-US" sz="2000"/>
            </a:br>
            <a:r>
              <a:rPr lang="en-US" sz="2000"/>
              <a:t>paths leading to collision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Options: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/>
              <a:t>random altitude within predetermined range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/>
              <a:t>random selection of discrete altitudes in desired range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/>
              <a:t>set altitude above ground level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Test candidate paths to ensure flight path angles are feasible – reject if infeasible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/>
          </a:p>
        </p:txBody>
      </p:sp>
      <p:pic>
        <p:nvPicPr>
          <p:cNvPr id="887" name="Google Shape;887;p35" descr="temp1.pdf"/>
          <p:cNvPicPr preferRelativeResize="0"/>
          <p:nvPr/>
        </p:nvPicPr>
        <p:blipFill rotWithShape="1">
          <a:blip r:embed="rId3">
            <a:alphaModFix/>
          </a:blip>
          <a:srcRect t="26162"/>
          <a:stretch/>
        </p:blipFill>
        <p:spPr>
          <a:xfrm>
            <a:off x="6167273" y="1445443"/>
            <a:ext cx="5611020" cy="304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6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Algorithm – 3D Terrain</a:t>
            </a:r>
            <a:endParaRPr/>
          </a:p>
        </p:txBody>
      </p:sp>
      <p:pic>
        <p:nvPicPr>
          <p:cNvPr id="893" name="Google Shape;8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8835" y="833235"/>
            <a:ext cx="7647691" cy="5730194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36"/>
          <p:cNvSpPr txBox="1"/>
          <p:nvPr/>
        </p:nvSpPr>
        <p:spPr>
          <a:xfrm>
            <a:off x="9003307" y="2265910"/>
            <a:ext cx="318869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modify to test for collisions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with terrain and flight path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angle feasibility</a:t>
            </a:r>
            <a:endParaRPr/>
          </a:p>
        </p:txBody>
      </p:sp>
      <p:cxnSp>
        <p:nvCxnSpPr>
          <p:cNvPr id="895" name="Google Shape;895;p36"/>
          <p:cNvCxnSpPr>
            <a:stCxn id="894" idx="1"/>
          </p:cNvCxnSpPr>
          <p:nvPr/>
        </p:nvCxnSpPr>
        <p:spPr>
          <a:xfrm flipH="1">
            <a:off x="5334007" y="2773742"/>
            <a:ext cx="3669300" cy="507900"/>
          </a:xfrm>
          <a:prstGeom prst="straightConnector1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896" name="Google Shape;896;p36"/>
          <p:cNvCxnSpPr>
            <a:stCxn id="894" idx="1"/>
          </p:cNvCxnSpPr>
          <p:nvPr/>
        </p:nvCxnSpPr>
        <p:spPr>
          <a:xfrm flipH="1">
            <a:off x="4434307" y="2773742"/>
            <a:ext cx="4569000" cy="1623000"/>
          </a:xfrm>
          <a:prstGeom prst="straightConnector1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7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3D Terrain Results</a:t>
            </a:r>
            <a:endParaRPr/>
          </a:p>
        </p:txBody>
      </p:sp>
      <p:pic>
        <p:nvPicPr>
          <p:cNvPr id="902" name="Google Shape;902;p37" descr="temp3.pdf"/>
          <p:cNvPicPr preferRelativeResize="0"/>
          <p:nvPr/>
        </p:nvPicPr>
        <p:blipFill rotWithShape="1">
          <a:blip r:embed="rId3">
            <a:alphaModFix/>
          </a:blip>
          <a:srcRect t="25369"/>
          <a:stretch/>
        </p:blipFill>
        <p:spPr>
          <a:xfrm>
            <a:off x="1206837" y="833235"/>
            <a:ext cx="9502916" cy="517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8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3D Terrain Results</a:t>
            </a:r>
            <a:endParaRPr/>
          </a:p>
        </p:txBody>
      </p:sp>
      <p:pic>
        <p:nvPicPr>
          <p:cNvPr id="908" name="Google Shape;908;p38" descr="temp2.pdf"/>
          <p:cNvPicPr preferRelativeResize="0"/>
          <p:nvPr/>
        </p:nvPicPr>
        <p:blipFill rotWithShape="1">
          <a:blip r:embed="rId3">
            <a:alphaModFix/>
          </a:blip>
          <a:srcRect t="30820"/>
          <a:stretch/>
        </p:blipFill>
        <p:spPr>
          <a:xfrm>
            <a:off x="961581" y="1106159"/>
            <a:ext cx="9735646" cy="4892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0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3D Terrain Results</a:t>
            </a:r>
            <a:endParaRPr/>
          </a:p>
        </p:txBody>
      </p:sp>
      <p:pic>
        <p:nvPicPr>
          <p:cNvPr id="914" name="Google Shape;914;p40" descr="temp4.pdf"/>
          <p:cNvPicPr preferRelativeResize="0"/>
          <p:nvPr/>
        </p:nvPicPr>
        <p:blipFill rotWithShape="1">
          <a:blip r:embed="rId3">
            <a:alphaModFix/>
          </a:blip>
          <a:srcRect t="23166"/>
          <a:stretch/>
        </p:blipFill>
        <p:spPr>
          <a:xfrm>
            <a:off x="944999" y="833235"/>
            <a:ext cx="9639494" cy="548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Voronoi Graphs</a:t>
            </a:r>
            <a:endParaRPr/>
          </a:p>
        </p:txBody>
      </p:sp>
      <p:pic>
        <p:nvPicPr>
          <p:cNvPr id="180" name="Google Shape;180;p4" descr="temp.pdf"/>
          <p:cNvPicPr preferRelativeResize="0"/>
          <p:nvPr/>
        </p:nvPicPr>
        <p:blipFill rotWithShape="1">
          <a:blip r:embed="rId3">
            <a:alphaModFix/>
          </a:blip>
          <a:srcRect l="20409" t="5855" r="9286" b="11909"/>
          <a:stretch/>
        </p:blipFill>
        <p:spPr>
          <a:xfrm>
            <a:off x="12394" y="1955589"/>
            <a:ext cx="4825592" cy="444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7212" y="1157614"/>
            <a:ext cx="7886146" cy="256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1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Dubins Approach</a:t>
            </a:r>
            <a:endParaRPr/>
          </a:p>
        </p:txBody>
      </p:sp>
      <p:sp>
        <p:nvSpPr>
          <p:cNvPr id="920" name="Google Shape;920;p41"/>
          <p:cNvSpPr txBox="1">
            <a:spLocks noGrp="1"/>
          </p:cNvSpPr>
          <p:nvPr>
            <p:ph type="body" idx="1"/>
          </p:nvPr>
        </p:nvSpPr>
        <p:spPr>
          <a:xfrm>
            <a:off x="609600" y="891745"/>
            <a:ext cx="10972800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To generate a new random configuration for tree: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/>
              <a:t>Generate random N-E position in environment</a:t>
            </a:r>
            <a:endParaRPr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/>
              <a:t>Find closest node in RRT graph to new random point</a:t>
            </a:r>
            <a:endParaRPr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/>
              <a:t>Select a position of distance </a:t>
            </a:r>
            <a:r>
              <a:rPr lang="en-US" sz="2800" i="1"/>
              <a:t>L</a:t>
            </a:r>
            <a:r>
              <a:rPr lang="en-US" sz="2800"/>
              <a:t> from the closest RRT node in direction of new point – use this position as </a:t>
            </a:r>
            <a:br>
              <a:rPr lang="en-US" sz="2800"/>
            </a:br>
            <a:r>
              <a:rPr lang="en-US" sz="2800"/>
              <a:t>N-E coordinates of new configuration</a:t>
            </a:r>
            <a:endParaRPr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/>
              <a:t>Define course angle for new configuration as the angle of the line connecting the RRT graph to the new configuration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"/>
          <p:cNvSpPr/>
          <p:nvPr/>
        </p:nvSpPr>
        <p:spPr>
          <a:xfrm>
            <a:off x="5807386" y="1182279"/>
            <a:ext cx="6088662" cy="44419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9"/>
          <p:cNvSpPr/>
          <p:nvPr/>
        </p:nvSpPr>
        <p:spPr>
          <a:xfrm>
            <a:off x="8223350" y="397743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9"/>
          <p:cNvSpPr/>
          <p:nvPr/>
        </p:nvSpPr>
        <p:spPr>
          <a:xfrm>
            <a:off x="8028339" y="2904872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6554926" y="3652413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8895053" y="3414066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7334968" y="4616631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8483364" y="126895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7161626" y="217900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8927554" y="2330674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750932" y="4107437"/>
            <a:ext cx="964219" cy="812544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10671815" y="2038159"/>
            <a:ext cx="379187" cy="325018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9"/>
          <p:cNvSpPr/>
          <p:nvPr/>
        </p:nvSpPr>
        <p:spPr>
          <a:xfrm>
            <a:off x="9328409" y="5049988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7811661" y="1723975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9696763" y="2417346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9"/>
          <p:cNvSpPr/>
          <p:nvPr/>
        </p:nvSpPr>
        <p:spPr>
          <a:xfrm>
            <a:off x="9480084" y="4031599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 rot="507659">
            <a:off x="8993876" y="4075413"/>
            <a:ext cx="72439" cy="983182"/>
          </a:xfrm>
          <a:prstGeom prst="leftBrace">
            <a:avLst>
              <a:gd name="adj1" fmla="val 5119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9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RRT Algorithm - </a:t>
            </a:r>
            <a:r>
              <a:rPr lang="en-US" dirty="0" err="1"/>
              <a:t>Dubins</a:t>
            </a:r>
            <a:endParaRPr dirty="0"/>
          </a:p>
        </p:txBody>
      </p:sp>
      <p:pic>
        <p:nvPicPr>
          <p:cNvPr id="456" name="Google Shape;456;p19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99" y="1052525"/>
            <a:ext cx="4777878" cy="495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468FE9-85C6-79DC-50D7-F825A234B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725" y="4428371"/>
            <a:ext cx="237791" cy="214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763AB-8038-4BD8-82A2-3D3F77061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705" y="5236596"/>
            <a:ext cx="329292" cy="246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7C68C-4D86-8AC9-17A5-31E541D8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8059" y="2363177"/>
            <a:ext cx="204443" cy="26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39706-E244-5558-8988-5607A9BE0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8688" y="3891358"/>
            <a:ext cx="305978" cy="2294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64E178-18F1-38A7-AE24-5F1D90C7ED57}"/>
              </a:ext>
            </a:extLst>
          </p:cNvPr>
          <p:cNvCxnSpPr>
            <a:cxnSpLocks/>
          </p:cNvCxnSpPr>
          <p:nvPr/>
        </p:nvCxnSpPr>
        <p:spPr>
          <a:xfrm flipH="1" flipV="1">
            <a:off x="9189465" y="4853909"/>
            <a:ext cx="158292" cy="19400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AFE91E-71A1-A830-7FE6-B366F423BDD9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flipV="1">
            <a:off x="9346170" y="4128619"/>
            <a:ext cx="131040" cy="78127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oogle Shape;513;p21">
            <a:extLst>
              <a:ext uri="{FF2B5EF4-FFF2-40B4-BE49-F238E27FC236}">
                <a16:creationId xmlns:a16="http://schemas.microsoft.com/office/drawing/2014/main" id="{E242BE43-0CC5-D31E-12C3-92B93C084941}"/>
              </a:ext>
            </a:extLst>
          </p:cNvPr>
          <p:cNvCxnSpPr>
            <a:cxnSpLocks/>
          </p:cNvCxnSpPr>
          <p:nvPr/>
        </p:nvCxnSpPr>
        <p:spPr>
          <a:xfrm flipV="1">
            <a:off x="9367105" y="2514713"/>
            <a:ext cx="377631" cy="25470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E58481-632D-BB43-558D-0CE50819D5C7}"/>
              </a:ext>
            </a:extLst>
          </p:cNvPr>
          <p:cNvCxnSpPr>
            <a:cxnSpLocks/>
          </p:cNvCxnSpPr>
          <p:nvPr/>
        </p:nvCxnSpPr>
        <p:spPr>
          <a:xfrm flipV="1">
            <a:off x="9520622" y="3775653"/>
            <a:ext cx="35298" cy="2494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16D7D21-0E30-C0F2-2BC5-AC45A1D09DBD}"/>
              </a:ext>
            </a:extLst>
          </p:cNvPr>
          <p:cNvSpPr/>
          <p:nvPr/>
        </p:nvSpPr>
        <p:spPr>
          <a:xfrm>
            <a:off x="9327215" y="4833590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872E67-5D30-7565-97CA-6EB62D35A3F3}"/>
              </a:ext>
            </a:extLst>
          </p:cNvPr>
          <p:cNvSpPr/>
          <p:nvPr/>
        </p:nvSpPr>
        <p:spPr>
          <a:xfrm>
            <a:off x="9242239" y="3937175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7065EED-8D85-6935-FB59-1A709B9177EA}"/>
              </a:ext>
            </a:extLst>
          </p:cNvPr>
          <p:cNvSpPr/>
          <p:nvPr/>
        </p:nvSpPr>
        <p:spPr>
          <a:xfrm>
            <a:off x="9336090" y="4831684"/>
            <a:ext cx="254001" cy="256595"/>
          </a:xfrm>
          <a:prstGeom prst="arc">
            <a:avLst>
              <a:gd name="adj1" fmla="val 7851298"/>
              <a:gd name="adj2" fmla="val 12191485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7F4F5D3E-F7EC-96EB-B1D0-2A6391557915}"/>
              </a:ext>
            </a:extLst>
          </p:cNvPr>
          <p:cNvSpPr/>
          <p:nvPr/>
        </p:nvSpPr>
        <p:spPr>
          <a:xfrm>
            <a:off x="9243924" y="3930095"/>
            <a:ext cx="254001" cy="256595"/>
          </a:xfrm>
          <a:prstGeom prst="arc">
            <a:avLst>
              <a:gd name="adj1" fmla="val 963029"/>
              <a:gd name="adj2" fmla="val 2007237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75DA0A-012A-5146-4DC5-A21F21F878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184" y="1531838"/>
            <a:ext cx="361088" cy="2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0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"/>
          <p:cNvSpPr/>
          <p:nvPr/>
        </p:nvSpPr>
        <p:spPr>
          <a:xfrm>
            <a:off x="5807386" y="1182279"/>
            <a:ext cx="6088662" cy="44419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9"/>
          <p:cNvSpPr/>
          <p:nvPr/>
        </p:nvSpPr>
        <p:spPr>
          <a:xfrm>
            <a:off x="8223350" y="397743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9"/>
          <p:cNvSpPr/>
          <p:nvPr/>
        </p:nvSpPr>
        <p:spPr>
          <a:xfrm>
            <a:off x="8028339" y="2904872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6554926" y="3652413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8895053" y="3414066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7334968" y="4616631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8483364" y="126895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7161626" y="217900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8927554" y="2330674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750932" y="4107437"/>
            <a:ext cx="964219" cy="812544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10671815" y="2038159"/>
            <a:ext cx="379187" cy="325018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9"/>
          <p:cNvSpPr/>
          <p:nvPr/>
        </p:nvSpPr>
        <p:spPr>
          <a:xfrm>
            <a:off x="9328409" y="5049988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7811661" y="1723975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"/>
          <p:cNvSpPr/>
          <p:nvPr/>
        </p:nvSpPr>
        <p:spPr>
          <a:xfrm>
            <a:off x="6775618" y="4839966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9"/>
          <p:cNvSpPr/>
          <p:nvPr/>
        </p:nvSpPr>
        <p:spPr>
          <a:xfrm>
            <a:off x="9480084" y="4031599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 rot="16408117">
            <a:off x="8739661" y="4867335"/>
            <a:ext cx="72439" cy="983182"/>
          </a:xfrm>
          <a:prstGeom prst="leftBrace">
            <a:avLst>
              <a:gd name="adj1" fmla="val 5119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9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RRT Algorithm - </a:t>
            </a:r>
            <a:r>
              <a:rPr lang="en-US" dirty="0" err="1"/>
              <a:t>Dubins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68FE9-85C6-79DC-50D7-F825A234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998" y="5424822"/>
            <a:ext cx="237791" cy="214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763AB-8038-4BD8-82A2-3D3F77061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05" y="5236596"/>
            <a:ext cx="329292" cy="246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7C68C-4D86-8AC9-17A5-31E541D8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229" y="4962478"/>
            <a:ext cx="204443" cy="26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39706-E244-5558-8988-5607A9BE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688" y="3891358"/>
            <a:ext cx="305978" cy="2294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64E178-18F1-38A7-AE24-5F1D90C7ED57}"/>
              </a:ext>
            </a:extLst>
          </p:cNvPr>
          <p:cNvCxnSpPr>
            <a:cxnSpLocks/>
          </p:cNvCxnSpPr>
          <p:nvPr/>
        </p:nvCxnSpPr>
        <p:spPr>
          <a:xfrm flipH="1" flipV="1">
            <a:off x="9189465" y="4853909"/>
            <a:ext cx="158292" cy="19400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AFE91E-71A1-A830-7FE6-B366F423BDD9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flipV="1">
            <a:off x="9346170" y="4128619"/>
            <a:ext cx="131040" cy="78127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oogle Shape;513;p21">
            <a:extLst>
              <a:ext uri="{FF2B5EF4-FFF2-40B4-BE49-F238E27FC236}">
                <a16:creationId xmlns:a16="http://schemas.microsoft.com/office/drawing/2014/main" id="{E242BE43-0CC5-D31E-12C3-92B93C084941}"/>
              </a:ext>
            </a:extLst>
          </p:cNvPr>
          <p:cNvCxnSpPr>
            <a:cxnSpLocks/>
            <a:endCxn id="445" idx="4"/>
          </p:cNvCxnSpPr>
          <p:nvPr/>
        </p:nvCxnSpPr>
        <p:spPr>
          <a:xfrm flipH="1" flipV="1">
            <a:off x="6813537" y="4926637"/>
            <a:ext cx="2553568" cy="1628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E58481-632D-BB43-558D-0CE50819D5C7}"/>
              </a:ext>
            </a:extLst>
          </p:cNvPr>
          <p:cNvCxnSpPr>
            <a:cxnSpLocks/>
          </p:cNvCxnSpPr>
          <p:nvPr/>
        </p:nvCxnSpPr>
        <p:spPr>
          <a:xfrm flipV="1">
            <a:off x="9520622" y="3775653"/>
            <a:ext cx="35298" cy="2494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16D7D21-0E30-C0F2-2BC5-AC45A1D09DBD}"/>
              </a:ext>
            </a:extLst>
          </p:cNvPr>
          <p:cNvSpPr/>
          <p:nvPr/>
        </p:nvSpPr>
        <p:spPr>
          <a:xfrm>
            <a:off x="9125369" y="5028769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872E67-5D30-7565-97CA-6EB62D35A3F3}"/>
              </a:ext>
            </a:extLst>
          </p:cNvPr>
          <p:cNvSpPr/>
          <p:nvPr/>
        </p:nvSpPr>
        <p:spPr>
          <a:xfrm>
            <a:off x="9242239" y="3937175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7065EED-8D85-6935-FB59-1A709B9177EA}"/>
              </a:ext>
            </a:extLst>
          </p:cNvPr>
          <p:cNvSpPr/>
          <p:nvPr/>
        </p:nvSpPr>
        <p:spPr>
          <a:xfrm>
            <a:off x="9336090" y="4831684"/>
            <a:ext cx="254001" cy="256595"/>
          </a:xfrm>
          <a:prstGeom prst="arc">
            <a:avLst>
              <a:gd name="adj1" fmla="val 7851298"/>
              <a:gd name="adj2" fmla="val 12191485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7F4F5D3E-F7EC-96EB-B1D0-2A6391557915}"/>
              </a:ext>
            </a:extLst>
          </p:cNvPr>
          <p:cNvSpPr/>
          <p:nvPr/>
        </p:nvSpPr>
        <p:spPr>
          <a:xfrm>
            <a:off x="9243924" y="3930095"/>
            <a:ext cx="254001" cy="256595"/>
          </a:xfrm>
          <a:prstGeom prst="arc">
            <a:avLst>
              <a:gd name="adj1" fmla="val 963029"/>
              <a:gd name="adj2" fmla="val 2007237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75DA0A-012A-5146-4DC5-A21F21F87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184" y="1531838"/>
            <a:ext cx="361088" cy="270816"/>
          </a:xfrm>
          <a:prstGeom prst="rect">
            <a:avLst/>
          </a:prstGeom>
        </p:spPr>
      </p:pic>
      <p:pic>
        <p:nvPicPr>
          <p:cNvPr id="8" name="Google Shape;488;p20" descr="latex-image-1.pdf">
            <a:extLst>
              <a:ext uri="{FF2B5EF4-FFF2-40B4-BE49-F238E27FC236}">
                <a16:creationId xmlns:a16="http://schemas.microsoft.com/office/drawing/2014/main" id="{E4D57D39-1ED8-A94B-F6FA-C519C0AF2E3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5650" y="893573"/>
            <a:ext cx="4049571" cy="517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47;p19">
            <a:extLst>
              <a:ext uri="{FF2B5EF4-FFF2-40B4-BE49-F238E27FC236}">
                <a16:creationId xmlns:a16="http://schemas.microsoft.com/office/drawing/2014/main" id="{436B0AE2-F604-9E9E-0F78-0976D2A5F97B}"/>
              </a:ext>
            </a:extLst>
          </p:cNvPr>
          <p:cNvSpPr/>
          <p:nvPr/>
        </p:nvSpPr>
        <p:spPr>
          <a:xfrm>
            <a:off x="8185431" y="4983071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5ABAFB-FC29-6C1C-2399-0542DEC15347}"/>
              </a:ext>
            </a:extLst>
          </p:cNvPr>
          <p:cNvCxnSpPr>
            <a:cxnSpLocks/>
          </p:cNvCxnSpPr>
          <p:nvPr/>
        </p:nvCxnSpPr>
        <p:spPr>
          <a:xfrm flipH="1" flipV="1">
            <a:off x="7969424" y="4996321"/>
            <a:ext cx="222372" cy="206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2607A1C-8565-8E4E-8403-845E73A5471C}"/>
              </a:ext>
            </a:extLst>
          </p:cNvPr>
          <p:cNvSpPr/>
          <p:nvPr/>
        </p:nvSpPr>
        <p:spPr>
          <a:xfrm>
            <a:off x="8096124" y="4759823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A241376C-9AF1-08C7-3D95-EBD462457724}"/>
              </a:ext>
            </a:extLst>
          </p:cNvPr>
          <p:cNvSpPr/>
          <p:nvPr/>
        </p:nvSpPr>
        <p:spPr>
          <a:xfrm>
            <a:off x="9126167" y="5019326"/>
            <a:ext cx="254001" cy="256595"/>
          </a:xfrm>
          <a:prstGeom prst="arc">
            <a:avLst>
              <a:gd name="adj1" fmla="val 16160355"/>
              <a:gd name="adj2" fmla="val 19321236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8B03E9-B81F-2FCA-E77F-64DC75C7400B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8227562" y="5008302"/>
            <a:ext cx="1024126" cy="1103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590B21E-9026-AEE3-B4E1-556C4ACE95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6046" y="5194829"/>
            <a:ext cx="309128" cy="2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0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"/>
          <p:cNvSpPr/>
          <p:nvPr/>
        </p:nvSpPr>
        <p:spPr>
          <a:xfrm>
            <a:off x="5807386" y="1182279"/>
            <a:ext cx="6088662" cy="44419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9"/>
          <p:cNvSpPr/>
          <p:nvPr/>
        </p:nvSpPr>
        <p:spPr>
          <a:xfrm>
            <a:off x="8223350" y="397743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9"/>
          <p:cNvSpPr/>
          <p:nvPr/>
        </p:nvSpPr>
        <p:spPr>
          <a:xfrm>
            <a:off x="8028339" y="2904872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6554926" y="3652413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8895053" y="3414066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7334968" y="4616631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8483364" y="126895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7161626" y="217900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8927554" y="2330674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750932" y="4107437"/>
            <a:ext cx="964219" cy="812544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10671815" y="2038159"/>
            <a:ext cx="379187" cy="325018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9"/>
          <p:cNvSpPr/>
          <p:nvPr/>
        </p:nvSpPr>
        <p:spPr>
          <a:xfrm>
            <a:off x="9328409" y="5049988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7811661" y="1723975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9"/>
          <p:cNvSpPr/>
          <p:nvPr/>
        </p:nvSpPr>
        <p:spPr>
          <a:xfrm>
            <a:off x="9480084" y="4031599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 rot="8584272">
            <a:off x="9515029" y="2778010"/>
            <a:ext cx="72439" cy="983182"/>
          </a:xfrm>
          <a:prstGeom prst="leftBrace">
            <a:avLst>
              <a:gd name="adj1" fmla="val 5119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9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RRT Algorithm - </a:t>
            </a:r>
            <a:r>
              <a:rPr lang="en-US" dirty="0" err="1"/>
              <a:t>Dubins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68FE9-85C6-79DC-50D7-F825A234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227" y="3021295"/>
            <a:ext cx="237791" cy="214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763AB-8038-4BD8-82A2-3D3F77061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05" y="5236596"/>
            <a:ext cx="329292" cy="246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7C68C-4D86-8AC9-17A5-31E541D8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470" y="2315103"/>
            <a:ext cx="204443" cy="26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39706-E244-5558-8988-5607A9BE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688" y="3891358"/>
            <a:ext cx="305978" cy="2294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64E178-18F1-38A7-AE24-5F1D90C7ED57}"/>
              </a:ext>
            </a:extLst>
          </p:cNvPr>
          <p:cNvCxnSpPr>
            <a:cxnSpLocks/>
          </p:cNvCxnSpPr>
          <p:nvPr/>
        </p:nvCxnSpPr>
        <p:spPr>
          <a:xfrm flipH="1" flipV="1">
            <a:off x="9189465" y="4853909"/>
            <a:ext cx="158292" cy="19400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AFE91E-71A1-A830-7FE6-B366F423BDD9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flipV="1">
            <a:off x="9346170" y="4128619"/>
            <a:ext cx="131040" cy="78127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E58481-632D-BB43-558D-0CE50819D5C7}"/>
              </a:ext>
            </a:extLst>
          </p:cNvPr>
          <p:cNvCxnSpPr>
            <a:cxnSpLocks/>
          </p:cNvCxnSpPr>
          <p:nvPr/>
        </p:nvCxnSpPr>
        <p:spPr>
          <a:xfrm flipV="1">
            <a:off x="9520622" y="3775653"/>
            <a:ext cx="35298" cy="2494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16D7D21-0E30-C0F2-2BC5-AC45A1D09DBD}"/>
              </a:ext>
            </a:extLst>
          </p:cNvPr>
          <p:cNvSpPr/>
          <p:nvPr/>
        </p:nvSpPr>
        <p:spPr>
          <a:xfrm>
            <a:off x="9125369" y="5028769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872E67-5D30-7565-97CA-6EB62D35A3F3}"/>
              </a:ext>
            </a:extLst>
          </p:cNvPr>
          <p:cNvSpPr/>
          <p:nvPr/>
        </p:nvSpPr>
        <p:spPr>
          <a:xfrm>
            <a:off x="9242239" y="3937175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7065EED-8D85-6935-FB59-1A709B9177EA}"/>
              </a:ext>
            </a:extLst>
          </p:cNvPr>
          <p:cNvSpPr/>
          <p:nvPr/>
        </p:nvSpPr>
        <p:spPr>
          <a:xfrm>
            <a:off x="9336090" y="4831684"/>
            <a:ext cx="254001" cy="256595"/>
          </a:xfrm>
          <a:prstGeom prst="arc">
            <a:avLst>
              <a:gd name="adj1" fmla="val 7851298"/>
              <a:gd name="adj2" fmla="val 12191485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7F4F5D3E-F7EC-96EB-B1D0-2A6391557915}"/>
              </a:ext>
            </a:extLst>
          </p:cNvPr>
          <p:cNvSpPr/>
          <p:nvPr/>
        </p:nvSpPr>
        <p:spPr>
          <a:xfrm>
            <a:off x="9243924" y="3930095"/>
            <a:ext cx="254001" cy="256595"/>
          </a:xfrm>
          <a:prstGeom prst="arc">
            <a:avLst>
              <a:gd name="adj1" fmla="val 18579438"/>
              <a:gd name="adj2" fmla="val 2007237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75DA0A-012A-5146-4DC5-A21F21F87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184" y="1531838"/>
            <a:ext cx="361088" cy="270816"/>
          </a:xfrm>
          <a:prstGeom prst="rect">
            <a:avLst/>
          </a:prstGeom>
        </p:spPr>
      </p:pic>
      <p:sp>
        <p:nvSpPr>
          <p:cNvPr id="10" name="Google Shape;447;p19">
            <a:extLst>
              <a:ext uri="{FF2B5EF4-FFF2-40B4-BE49-F238E27FC236}">
                <a16:creationId xmlns:a16="http://schemas.microsoft.com/office/drawing/2014/main" id="{436B0AE2-F604-9E9E-0F78-0976D2A5F97B}"/>
              </a:ext>
            </a:extLst>
          </p:cNvPr>
          <p:cNvSpPr/>
          <p:nvPr/>
        </p:nvSpPr>
        <p:spPr>
          <a:xfrm>
            <a:off x="8185431" y="4983071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5ABAFB-FC29-6C1C-2399-0542DEC15347}"/>
              </a:ext>
            </a:extLst>
          </p:cNvPr>
          <p:cNvCxnSpPr>
            <a:cxnSpLocks/>
          </p:cNvCxnSpPr>
          <p:nvPr/>
        </p:nvCxnSpPr>
        <p:spPr>
          <a:xfrm flipH="1" flipV="1">
            <a:off x="7969424" y="4996321"/>
            <a:ext cx="222372" cy="206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A241376C-9AF1-08C7-3D95-EBD462457724}"/>
              </a:ext>
            </a:extLst>
          </p:cNvPr>
          <p:cNvSpPr/>
          <p:nvPr/>
        </p:nvSpPr>
        <p:spPr>
          <a:xfrm>
            <a:off x="9126167" y="5019326"/>
            <a:ext cx="254001" cy="256595"/>
          </a:xfrm>
          <a:prstGeom prst="arc">
            <a:avLst>
              <a:gd name="adj1" fmla="val 16160355"/>
              <a:gd name="adj2" fmla="val 19321236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8B03E9-B81F-2FCA-E77F-64DC75C7400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227562" y="5008302"/>
            <a:ext cx="1024126" cy="1103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590B21E-9026-AEE3-B4E1-556C4ACE9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6046" y="5194829"/>
            <a:ext cx="309128" cy="214012"/>
          </a:xfrm>
          <a:prstGeom prst="rect">
            <a:avLst/>
          </a:prstGeom>
        </p:spPr>
      </p:pic>
      <p:pic>
        <p:nvPicPr>
          <p:cNvPr id="6" name="Google Shape;524;p21" descr="latex-image-1.pdf">
            <a:extLst>
              <a:ext uri="{FF2B5EF4-FFF2-40B4-BE49-F238E27FC236}">
                <a16:creationId xmlns:a16="http://schemas.microsoft.com/office/drawing/2014/main" id="{E39EF0EB-C170-C44C-60B4-CE5FABF2160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9827" y="971479"/>
            <a:ext cx="4185862" cy="5256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513;p21">
            <a:extLst>
              <a:ext uri="{FF2B5EF4-FFF2-40B4-BE49-F238E27FC236}">
                <a16:creationId xmlns:a16="http://schemas.microsoft.com/office/drawing/2014/main" id="{D9CD273C-B39E-D701-15F8-F8D1BD7C9FD7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388633" y="2581707"/>
            <a:ext cx="1063830" cy="137832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2" name="Google Shape;447;p19">
            <a:extLst>
              <a:ext uri="{FF2B5EF4-FFF2-40B4-BE49-F238E27FC236}">
                <a16:creationId xmlns:a16="http://schemas.microsoft.com/office/drawing/2014/main" id="{BB3C699A-2F7B-73BD-28A4-0447E06286AA}"/>
              </a:ext>
            </a:extLst>
          </p:cNvPr>
          <p:cNvSpPr/>
          <p:nvPr/>
        </p:nvSpPr>
        <p:spPr>
          <a:xfrm>
            <a:off x="8747730" y="3043915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E1DA45-A7ED-ADF2-0BB0-E33357BE9B4F}"/>
              </a:ext>
            </a:extLst>
          </p:cNvPr>
          <p:cNvCxnSpPr>
            <a:cxnSpLocks/>
          </p:cNvCxnSpPr>
          <p:nvPr/>
        </p:nvCxnSpPr>
        <p:spPr>
          <a:xfrm flipH="1" flipV="1">
            <a:off x="8796226" y="3098472"/>
            <a:ext cx="661315" cy="86643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1374B1F-E1C1-1704-4E8A-29DD41C47E6D}"/>
              </a:ext>
            </a:extLst>
          </p:cNvPr>
          <p:cNvSpPr/>
          <p:nvPr/>
        </p:nvSpPr>
        <p:spPr>
          <a:xfrm>
            <a:off x="8770137" y="2896079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447;p19">
            <a:extLst>
              <a:ext uri="{FF2B5EF4-FFF2-40B4-BE49-F238E27FC236}">
                <a16:creationId xmlns:a16="http://schemas.microsoft.com/office/drawing/2014/main" id="{86EA6B1A-E384-AF12-2256-21C6E4E9E6AA}"/>
              </a:ext>
            </a:extLst>
          </p:cNvPr>
          <p:cNvSpPr/>
          <p:nvPr/>
        </p:nvSpPr>
        <p:spPr>
          <a:xfrm>
            <a:off x="8335868" y="2517694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516;p21">
            <a:extLst>
              <a:ext uri="{FF2B5EF4-FFF2-40B4-BE49-F238E27FC236}">
                <a16:creationId xmlns:a16="http://schemas.microsoft.com/office/drawing/2014/main" id="{88EDAA79-19E2-ADB8-2C83-53E45C4E95F4}"/>
              </a:ext>
            </a:extLst>
          </p:cNvPr>
          <p:cNvCxnSpPr>
            <a:cxnSpLocks/>
          </p:cNvCxnSpPr>
          <p:nvPr/>
        </p:nvCxnSpPr>
        <p:spPr>
          <a:xfrm flipH="1">
            <a:off x="8533368" y="3646461"/>
            <a:ext cx="562988" cy="80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687D4ED-3572-CEB1-144A-6C04C2EBD22C}"/>
              </a:ext>
            </a:extLst>
          </p:cNvPr>
          <p:cNvSpPr txBox="1"/>
          <p:nvPr/>
        </p:nvSpPr>
        <p:spPr>
          <a:xfrm>
            <a:off x="7639090" y="3585195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</a:t>
            </a:r>
          </a:p>
        </p:txBody>
      </p:sp>
    </p:spTree>
    <p:extLst>
      <p:ext uri="{BB962C8B-B14F-4D97-AF65-F5344CB8AC3E}">
        <p14:creationId xmlns:p14="http://schemas.microsoft.com/office/powerpoint/2010/main" val="3577082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"/>
          <p:cNvSpPr/>
          <p:nvPr/>
        </p:nvSpPr>
        <p:spPr>
          <a:xfrm>
            <a:off x="5807386" y="1182279"/>
            <a:ext cx="6088662" cy="44419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9"/>
          <p:cNvSpPr/>
          <p:nvPr/>
        </p:nvSpPr>
        <p:spPr>
          <a:xfrm>
            <a:off x="8223350" y="397743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9"/>
          <p:cNvSpPr/>
          <p:nvPr/>
        </p:nvSpPr>
        <p:spPr>
          <a:xfrm>
            <a:off x="8028339" y="2904872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9"/>
          <p:cNvSpPr/>
          <p:nvPr/>
        </p:nvSpPr>
        <p:spPr>
          <a:xfrm>
            <a:off x="6554926" y="3652413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9"/>
          <p:cNvSpPr/>
          <p:nvPr/>
        </p:nvSpPr>
        <p:spPr>
          <a:xfrm>
            <a:off x="8895053" y="3414066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/>
          <p:nvPr/>
        </p:nvSpPr>
        <p:spPr>
          <a:xfrm>
            <a:off x="7334968" y="4616631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/>
          <p:nvPr/>
        </p:nvSpPr>
        <p:spPr>
          <a:xfrm>
            <a:off x="8483364" y="126895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9"/>
          <p:cNvSpPr/>
          <p:nvPr/>
        </p:nvSpPr>
        <p:spPr>
          <a:xfrm>
            <a:off x="7161626" y="2179000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/>
          <p:nvPr/>
        </p:nvSpPr>
        <p:spPr>
          <a:xfrm>
            <a:off x="8927554" y="2330674"/>
            <a:ext cx="552530" cy="595866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9"/>
          <p:cNvSpPr/>
          <p:nvPr/>
        </p:nvSpPr>
        <p:spPr>
          <a:xfrm>
            <a:off x="9750932" y="4107437"/>
            <a:ext cx="964219" cy="812544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9"/>
          <p:cNvSpPr/>
          <p:nvPr/>
        </p:nvSpPr>
        <p:spPr>
          <a:xfrm>
            <a:off x="10671815" y="2038159"/>
            <a:ext cx="379187" cy="325018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9"/>
          <p:cNvSpPr/>
          <p:nvPr/>
        </p:nvSpPr>
        <p:spPr>
          <a:xfrm>
            <a:off x="9328409" y="5049988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9"/>
          <p:cNvSpPr/>
          <p:nvPr/>
        </p:nvSpPr>
        <p:spPr>
          <a:xfrm>
            <a:off x="7811661" y="1723975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9"/>
          <p:cNvSpPr/>
          <p:nvPr/>
        </p:nvSpPr>
        <p:spPr>
          <a:xfrm>
            <a:off x="9480084" y="4031599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9"/>
          <p:cNvSpPr/>
          <p:nvPr/>
        </p:nvSpPr>
        <p:spPr>
          <a:xfrm rot="8957497">
            <a:off x="8168044" y="3984376"/>
            <a:ext cx="72439" cy="983182"/>
          </a:xfrm>
          <a:prstGeom prst="leftBrace">
            <a:avLst>
              <a:gd name="adj1" fmla="val 5119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9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RRT Algorithm - </a:t>
            </a:r>
            <a:r>
              <a:rPr lang="en-US" dirty="0" err="1"/>
              <a:t>Dubins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68FE9-85C6-79DC-50D7-F825A234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61" y="3863799"/>
            <a:ext cx="237791" cy="214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763AB-8038-4BD8-82A2-3D3F77061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705" y="5236596"/>
            <a:ext cx="329292" cy="246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7C68C-4D86-8AC9-17A5-31E541D8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319" y="3004203"/>
            <a:ext cx="204443" cy="26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39706-E244-5558-8988-5607A9BE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688" y="3891358"/>
            <a:ext cx="305978" cy="2294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64E178-18F1-38A7-AE24-5F1D90C7ED57}"/>
              </a:ext>
            </a:extLst>
          </p:cNvPr>
          <p:cNvCxnSpPr>
            <a:cxnSpLocks/>
          </p:cNvCxnSpPr>
          <p:nvPr/>
        </p:nvCxnSpPr>
        <p:spPr>
          <a:xfrm flipH="1" flipV="1">
            <a:off x="9189465" y="4853909"/>
            <a:ext cx="158292" cy="19400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AFE91E-71A1-A830-7FE6-B366F423BDD9}"/>
              </a:ext>
            </a:extLst>
          </p:cNvPr>
          <p:cNvCxnSpPr>
            <a:cxnSpLocks/>
            <a:stCxn id="25" idx="2"/>
            <a:endCxn id="28" idx="2"/>
          </p:cNvCxnSpPr>
          <p:nvPr/>
        </p:nvCxnSpPr>
        <p:spPr>
          <a:xfrm flipV="1">
            <a:off x="9346170" y="4128619"/>
            <a:ext cx="131040" cy="78127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E58481-632D-BB43-558D-0CE50819D5C7}"/>
              </a:ext>
            </a:extLst>
          </p:cNvPr>
          <p:cNvCxnSpPr>
            <a:cxnSpLocks/>
          </p:cNvCxnSpPr>
          <p:nvPr/>
        </p:nvCxnSpPr>
        <p:spPr>
          <a:xfrm flipV="1">
            <a:off x="9520622" y="3775653"/>
            <a:ext cx="35298" cy="249402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16D7D21-0E30-C0F2-2BC5-AC45A1D09DBD}"/>
              </a:ext>
            </a:extLst>
          </p:cNvPr>
          <p:cNvSpPr/>
          <p:nvPr/>
        </p:nvSpPr>
        <p:spPr>
          <a:xfrm>
            <a:off x="9125369" y="5028769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872E67-5D30-7565-97CA-6EB62D35A3F3}"/>
              </a:ext>
            </a:extLst>
          </p:cNvPr>
          <p:cNvSpPr/>
          <p:nvPr/>
        </p:nvSpPr>
        <p:spPr>
          <a:xfrm>
            <a:off x="9242239" y="3937175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7065EED-8D85-6935-FB59-1A709B9177EA}"/>
              </a:ext>
            </a:extLst>
          </p:cNvPr>
          <p:cNvSpPr/>
          <p:nvPr/>
        </p:nvSpPr>
        <p:spPr>
          <a:xfrm>
            <a:off x="9336090" y="4831684"/>
            <a:ext cx="254001" cy="256595"/>
          </a:xfrm>
          <a:prstGeom prst="arc">
            <a:avLst>
              <a:gd name="adj1" fmla="val 7851298"/>
              <a:gd name="adj2" fmla="val 12191485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7F4F5D3E-F7EC-96EB-B1D0-2A6391557915}"/>
              </a:ext>
            </a:extLst>
          </p:cNvPr>
          <p:cNvSpPr/>
          <p:nvPr/>
        </p:nvSpPr>
        <p:spPr>
          <a:xfrm>
            <a:off x="9243924" y="3930095"/>
            <a:ext cx="254001" cy="256595"/>
          </a:xfrm>
          <a:prstGeom prst="arc">
            <a:avLst>
              <a:gd name="adj1" fmla="val 443637"/>
              <a:gd name="adj2" fmla="val 2007237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75DA0A-012A-5146-4DC5-A21F21F87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184" y="1531838"/>
            <a:ext cx="361088" cy="270816"/>
          </a:xfrm>
          <a:prstGeom prst="rect">
            <a:avLst/>
          </a:prstGeom>
        </p:spPr>
      </p:pic>
      <p:sp>
        <p:nvSpPr>
          <p:cNvPr id="10" name="Google Shape;447;p19">
            <a:extLst>
              <a:ext uri="{FF2B5EF4-FFF2-40B4-BE49-F238E27FC236}">
                <a16:creationId xmlns:a16="http://schemas.microsoft.com/office/drawing/2014/main" id="{436B0AE2-F604-9E9E-0F78-0976D2A5F97B}"/>
              </a:ext>
            </a:extLst>
          </p:cNvPr>
          <p:cNvSpPr/>
          <p:nvPr/>
        </p:nvSpPr>
        <p:spPr>
          <a:xfrm>
            <a:off x="8185431" y="4983071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5ABAFB-FC29-6C1C-2399-0542DEC15347}"/>
              </a:ext>
            </a:extLst>
          </p:cNvPr>
          <p:cNvCxnSpPr>
            <a:cxnSpLocks/>
          </p:cNvCxnSpPr>
          <p:nvPr/>
        </p:nvCxnSpPr>
        <p:spPr>
          <a:xfrm flipH="1" flipV="1">
            <a:off x="7969424" y="4996321"/>
            <a:ext cx="222372" cy="206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A241376C-9AF1-08C7-3D95-EBD462457724}"/>
              </a:ext>
            </a:extLst>
          </p:cNvPr>
          <p:cNvSpPr/>
          <p:nvPr/>
        </p:nvSpPr>
        <p:spPr>
          <a:xfrm>
            <a:off x="9126167" y="5019326"/>
            <a:ext cx="254001" cy="256595"/>
          </a:xfrm>
          <a:prstGeom prst="arc">
            <a:avLst>
              <a:gd name="adj1" fmla="val 16160355"/>
              <a:gd name="adj2" fmla="val 19321236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8B03E9-B81F-2FCA-E77F-64DC75C7400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227562" y="5008302"/>
            <a:ext cx="1024126" cy="1103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590B21E-9026-AEE3-B4E1-556C4ACE9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6046" y="5194829"/>
            <a:ext cx="309128" cy="214012"/>
          </a:xfrm>
          <a:prstGeom prst="rect">
            <a:avLst/>
          </a:prstGeom>
        </p:spPr>
      </p:pic>
      <p:sp>
        <p:nvSpPr>
          <p:cNvPr id="22" name="Google Shape;447;p19">
            <a:extLst>
              <a:ext uri="{FF2B5EF4-FFF2-40B4-BE49-F238E27FC236}">
                <a16:creationId xmlns:a16="http://schemas.microsoft.com/office/drawing/2014/main" id="{BB3C699A-2F7B-73BD-28A4-0447E06286AA}"/>
              </a:ext>
            </a:extLst>
          </p:cNvPr>
          <p:cNvSpPr/>
          <p:nvPr/>
        </p:nvSpPr>
        <p:spPr>
          <a:xfrm>
            <a:off x="7618435" y="4118436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E1DA45-A7ED-ADF2-0BB0-E33357BE9B4F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7683166" y="4192414"/>
            <a:ext cx="445104" cy="742439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1374B1F-E1C1-1704-4E8A-29DD41C47E6D}"/>
              </a:ext>
            </a:extLst>
          </p:cNvPr>
          <p:cNvSpPr/>
          <p:nvPr/>
        </p:nvSpPr>
        <p:spPr>
          <a:xfrm>
            <a:off x="8107132" y="4759795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447;p19">
            <a:extLst>
              <a:ext uri="{FF2B5EF4-FFF2-40B4-BE49-F238E27FC236}">
                <a16:creationId xmlns:a16="http://schemas.microsoft.com/office/drawing/2014/main" id="{86EA6B1A-E384-AF12-2256-21C6E4E9E6AA}"/>
              </a:ext>
            </a:extLst>
          </p:cNvPr>
          <p:cNvSpPr/>
          <p:nvPr/>
        </p:nvSpPr>
        <p:spPr>
          <a:xfrm>
            <a:off x="6970893" y="3127296"/>
            <a:ext cx="75837" cy="8667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59;p22">
            <a:extLst>
              <a:ext uri="{FF2B5EF4-FFF2-40B4-BE49-F238E27FC236}">
                <a16:creationId xmlns:a16="http://schemas.microsoft.com/office/drawing/2014/main" id="{E616722F-D0AF-9585-0837-61B44EE73950}"/>
              </a:ext>
            </a:extLst>
          </p:cNvPr>
          <p:cNvSpPr txBox="1"/>
          <p:nvPr/>
        </p:nvSpPr>
        <p:spPr>
          <a:xfrm>
            <a:off x="362292" y="1152561"/>
            <a:ext cx="4531908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Continue adding nodes and checking for collisions</a:t>
            </a:r>
            <a:endParaRPr dirty="0"/>
          </a:p>
        </p:txBody>
      </p:sp>
      <p:cxnSp>
        <p:nvCxnSpPr>
          <p:cNvPr id="12" name="Google Shape;549;p22">
            <a:extLst>
              <a:ext uri="{FF2B5EF4-FFF2-40B4-BE49-F238E27FC236}">
                <a16:creationId xmlns:a16="http://schemas.microsoft.com/office/drawing/2014/main" id="{24ECB6E3-EBE8-2266-2D94-0C246AE7343D}"/>
              </a:ext>
            </a:extLst>
          </p:cNvPr>
          <p:cNvCxnSpPr>
            <a:cxnSpLocks/>
          </p:cNvCxnSpPr>
          <p:nvPr/>
        </p:nvCxnSpPr>
        <p:spPr>
          <a:xfrm flipH="1" flipV="1">
            <a:off x="6983896" y="3144558"/>
            <a:ext cx="1228826" cy="18641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4DAA7090-80F9-CFC8-6944-80D0DA2369A8}"/>
              </a:ext>
            </a:extLst>
          </p:cNvPr>
          <p:cNvSpPr/>
          <p:nvPr/>
        </p:nvSpPr>
        <p:spPr>
          <a:xfrm>
            <a:off x="8113597" y="4750057"/>
            <a:ext cx="254001" cy="256595"/>
          </a:xfrm>
          <a:prstGeom prst="arc">
            <a:avLst>
              <a:gd name="adj1" fmla="val 5760078"/>
              <a:gd name="adj2" fmla="val 9415337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EAE102-933C-7CF3-11D3-F617C30C8385}"/>
              </a:ext>
            </a:extLst>
          </p:cNvPr>
          <p:cNvSpPr/>
          <p:nvPr/>
        </p:nvSpPr>
        <p:spPr>
          <a:xfrm>
            <a:off x="7397213" y="4093659"/>
            <a:ext cx="262876" cy="2484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ADE62E7-5AB3-A15D-A2D3-40230D58E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1951" y="3819166"/>
            <a:ext cx="289767" cy="2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69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3"/>
          <p:cNvGrpSpPr/>
          <p:nvPr/>
        </p:nvGrpSpPr>
        <p:grpSpPr>
          <a:xfrm>
            <a:off x="5221607" y="1230338"/>
            <a:ext cx="6415071" cy="4680034"/>
            <a:chOff x="977900" y="520700"/>
            <a:chExt cx="7137400" cy="5207000"/>
          </a:xfrm>
        </p:grpSpPr>
        <p:sp>
          <p:nvSpPr>
            <p:cNvPr id="566" name="Google Shape;566;p23"/>
            <p:cNvSpPr/>
            <p:nvPr/>
          </p:nvSpPr>
          <p:spPr>
            <a:xfrm>
              <a:off x="977900" y="520700"/>
              <a:ext cx="7137400" cy="5207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3810000" y="3797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3581400" y="25400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1854200" y="3416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4622800" y="33147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2768600" y="45466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4114800" y="6223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2565400" y="16891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4635500" y="1866900"/>
              <a:ext cx="647700" cy="698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5600700" y="3949700"/>
              <a:ext cx="1130300" cy="9525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6680200" y="1524000"/>
              <a:ext cx="444500" cy="3810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3009900" y="1282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1" name="Google Shape;581;p23"/>
            <p:cNvCxnSpPr/>
            <p:nvPr/>
          </p:nvCxnSpPr>
          <p:spPr>
            <a:xfrm rot="10800000" flipH="1">
              <a:off x="5143500" y="4483100"/>
              <a:ext cx="76200" cy="60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3"/>
            <p:cNvCxnSpPr/>
            <p:nvPr/>
          </p:nvCxnSpPr>
          <p:spPr>
            <a:xfrm rot="10800000">
              <a:off x="4381500" y="5054600"/>
              <a:ext cx="762000" cy="38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3" name="Google Shape;583;p23"/>
            <p:cNvSpPr/>
            <p:nvPr/>
          </p:nvSpPr>
          <p:spPr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4" name="Google Shape;584;p23"/>
            <p:cNvCxnSpPr/>
            <p:nvPr/>
          </p:nvCxnSpPr>
          <p:spPr>
            <a:xfrm rot="10800000">
              <a:off x="3924300" y="4610100"/>
              <a:ext cx="444500" cy="43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5" name="Google Shape;585;p23"/>
            <p:cNvSpPr/>
            <p:nvPr/>
          </p:nvSpPr>
          <p:spPr>
            <a:xfrm>
              <a:off x="3911600" y="45720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6" name="Google Shape;586;p23"/>
            <p:cNvCxnSpPr/>
            <p:nvPr/>
          </p:nvCxnSpPr>
          <p:spPr>
            <a:xfrm rot="10800000">
              <a:off x="3238500" y="4419600"/>
              <a:ext cx="711200" cy="190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23"/>
            <p:cNvCxnSpPr/>
            <p:nvPr/>
          </p:nvCxnSpPr>
          <p:spPr>
            <a:xfrm rot="10800000">
              <a:off x="4775200" y="4076700"/>
              <a:ext cx="444500" cy="43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23"/>
            <p:cNvCxnSpPr/>
            <p:nvPr/>
          </p:nvCxnSpPr>
          <p:spPr>
            <a:xfrm flipH="1">
              <a:off x="2565400" y="4406900"/>
              <a:ext cx="660400" cy="177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23"/>
            <p:cNvCxnSpPr/>
            <p:nvPr/>
          </p:nvCxnSpPr>
          <p:spPr>
            <a:xfrm rot="10800000">
              <a:off x="5829300" y="3289300"/>
              <a:ext cx="431800" cy="482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23"/>
            <p:cNvCxnSpPr/>
            <p:nvPr/>
          </p:nvCxnSpPr>
          <p:spPr>
            <a:xfrm flipH="1">
              <a:off x="2260600" y="4584700"/>
              <a:ext cx="279400" cy="596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3"/>
            <p:cNvCxnSpPr/>
            <p:nvPr/>
          </p:nvCxnSpPr>
          <p:spPr>
            <a:xfrm rot="10800000">
              <a:off x="2425700" y="3378200"/>
              <a:ext cx="571500" cy="431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3"/>
            <p:cNvCxnSpPr/>
            <p:nvPr/>
          </p:nvCxnSpPr>
          <p:spPr>
            <a:xfrm rot="10800000" flipH="1">
              <a:off x="2997200" y="3365500"/>
              <a:ext cx="431800" cy="46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3"/>
            <p:cNvCxnSpPr/>
            <p:nvPr/>
          </p:nvCxnSpPr>
          <p:spPr>
            <a:xfrm rot="10800000">
              <a:off x="3022600" y="3848100"/>
              <a:ext cx="203200" cy="546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3"/>
            <p:cNvCxnSpPr/>
            <p:nvPr/>
          </p:nvCxnSpPr>
          <p:spPr>
            <a:xfrm flipH="1">
              <a:off x="5803900" y="2997200"/>
              <a:ext cx="622300" cy="2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3"/>
            <p:cNvCxnSpPr/>
            <p:nvPr/>
          </p:nvCxnSpPr>
          <p:spPr>
            <a:xfrm rot="10800000" flipH="1">
              <a:off x="5080000" y="2628900"/>
              <a:ext cx="444500" cy="53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3"/>
            <p:cNvCxnSpPr/>
            <p:nvPr/>
          </p:nvCxnSpPr>
          <p:spPr>
            <a:xfrm rot="10800000">
              <a:off x="5092700" y="3175000"/>
              <a:ext cx="711200" cy="11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3"/>
            <p:cNvCxnSpPr/>
            <p:nvPr/>
          </p:nvCxnSpPr>
          <p:spPr>
            <a:xfrm flipH="1">
              <a:off x="5588000" y="3784600"/>
              <a:ext cx="698500" cy="12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3"/>
            <p:cNvCxnSpPr/>
            <p:nvPr/>
          </p:nvCxnSpPr>
          <p:spPr>
            <a:xfrm rot="10800000" flipH="1">
              <a:off x="5232400" y="3911600"/>
              <a:ext cx="368300" cy="584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3"/>
            <p:cNvCxnSpPr/>
            <p:nvPr/>
          </p:nvCxnSpPr>
          <p:spPr>
            <a:xfrm flipH="1">
              <a:off x="2413000" y="2806700"/>
              <a:ext cx="279400" cy="596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3"/>
            <p:cNvCxnSpPr/>
            <p:nvPr/>
          </p:nvCxnSpPr>
          <p:spPr>
            <a:xfrm flipH="1">
              <a:off x="2679700" y="2527300"/>
              <a:ext cx="546100" cy="317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3"/>
            <p:cNvCxnSpPr/>
            <p:nvPr/>
          </p:nvCxnSpPr>
          <p:spPr>
            <a:xfrm>
              <a:off x="2120900" y="2400300"/>
              <a:ext cx="520700" cy="46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3"/>
            <p:cNvCxnSpPr/>
            <p:nvPr/>
          </p:nvCxnSpPr>
          <p:spPr>
            <a:xfrm rot="10800000">
              <a:off x="1816100" y="3340100"/>
              <a:ext cx="571500" cy="50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3"/>
            <p:cNvCxnSpPr/>
            <p:nvPr/>
          </p:nvCxnSpPr>
          <p:spPr>
            <a:xfrm flipH="1">
              <a:off x="5511800" y="1892300"/>
              <a:ext cx="25400" cy="77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3"/>
            <p:cNvCxnSpPr/>
            <p:nvPr/>
          </p:nvCxnSpPr>
          <p:spPr>
            <a:xfrm flipH="1">
              <a:off x="3200400" y="1968500"/>
              <a:ext cx="279400" cy="596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3"/>
            <p:cNvCxnSpPr/>
            <p:nvPr/>
          </p:nvCxnSpPr>
          <p:spPr>
            <a:xfrm>
              <a:off x="3073400" y="1358900"/>
              <a:ext cx="381000" cy="635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3"/>
            <p:cNvCxnSpPr/>
            <p:nvPr/>
          </p:nvCxnSpPr>
          <p:spPr>
            <a:xfrm>
              <a:off x="2603500" y="596900"/>
              <a:ext cx="4445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607" name="Google Shape;607;p23"/>
            <p:cNvSpPr/>
            <p:nvPr/>
          </p:nvSpPr>
          <p:spPr>
            <a:xfrm>
              <a:off x="2565400" y="55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2070100" y="23495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416300" y="1917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3149600" y="24892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2616200" y="27940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1752600" y="32893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2374900" y="33401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2971800" y="37592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3378200" y="3314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2501900" y="45339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222500" y="51181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3175000" y="436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4711700" y="40005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5562600" y="38481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5054600" y="309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6223000" y="37084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5778500" y="3225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5473700" y="25654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5499100" y="18288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6375400" y="2933700"/>
              <a:ext cx="88900" cy="101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7" name="Google Shape;627;p23"/>
            <p:cNvCxnSpPr/>
            <p:nvPr/>
          </p:nvCxnSpPr>
          <p:spPr>
            <a:xfrm flipH="1">
              <a:off x="3035300" y="1206500"/>
              <a:ext cx="342900" cy="114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28" name="Google Shape;628;p23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47900" y="1155700"/>
              <a:ext cx="64770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23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23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200" y="774700"/>
              <a:ext cx="533400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23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39950" y="571500"/>
              <a:ext cx="357188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23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23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23" descr="latex-image-1.pdf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511550" y="4718050"/>
              <a:ext cx="613410" cy="400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23"/>
          <p:cNvSpPr txBox="1"/>
          <p:nvPr/>
        </p:nvSpPr>
        <p:spPr>
          <a:xfrm>
            <a:off x="1981200" y="242279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RRT Algorithm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3"/>
          <p:cNvSpPr txBox="1"/>
          <p:nvPr/>
        </p:nvSpPr>
        <p:spPr>
          <a:xfrm>
            <a:off x="374822" y="952037"/>
            <a:ext cx="5120629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Continue until node is generated that is within distance </a:t>
            </a:r>
            <a:r>
              <a:rPr lang="en-US" sz="28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end node</a:t>
            </a: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this point, terminate algorithm or search for additional feasible paths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3102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2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Dubins Results</a:t>
            </a:r>
            <a:endParaRPr/>
          </a:p>
        </p:txBody>
      </p:sp>
      <p:pic>
        <p:nvPicPr>
          <p:cNvPr id="926" name="Google Shape;926;p42" descr="temp1.pdf"/>
          <p:cNvPicPr preferRelativeResize="0"/>
          <p:nvPr/>
        </p:nvPicPr>
        <p:blipFill rotWithShape="1">
          <a:blip r:embed="rId3">
            <a:alphaModFix/>
          </a:blip>
          <a:srcRect t="17313"/>
          <a:stretch/>
        </p:blipFill>
        <p:spPr>
          <a:xfrm>
            <a:off x="1295788" y="833235"/>
            <a:ext cx="8812716" cy="5486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3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Dubins Results</a:t>
            </a:r>
            <a:endParaRPr/>
          </a:p>
        </p:txBody>
      </p:sp>
      <p:pic>
        <p:nvPicPr>
          <p:cNvPr id="932" name="Google Shape;932;p43" descr="temp2.pdf"/>
          <p:cNvPicPr preferRelativeResize="0"/>
          <p:nvPr/>
        </p:nvPicPr>
        <p:blipFill rotWithShape="1">
          <a:blip r:embed="rId3">
            <a:alphaModFix/>
          </a:blip>
          <a:srcRect t="26696"/>
          <a:stretch/>
        </p:blipFill>
        <p:spPr>
          <a:xfrm>
            <a:off x="1109121" y="833234"/>
            <a:ext cx="9437793" cy="5496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4"/>
          <p:cNvSpPr txBox="1">
            <a:spLocks noGrp="1"/>
          </p:cNvSpPr>
          <p:nvPr>
            <p:ph type="title"/>
          </p:nvPr>
        </p:nvSpPr>
        <p:spPr>
          <a:xfrm>
            <a:off x="609600" y="226101"/>
            <a:ext cx="10972800" cy="60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RRT Dubins Results</a:t>
            </a:r>
            <a:endParaRPr/>
          </a:p>
        </p:txBody>
      </p:sp>
      <p:pic>
        <p:nvPicPr>
          <p:cNvPr id="938" name="Google Shape;938;p44" descr="temp3.pdf"/>
          <p:cNvPicPr preferRelativeResize="0"/>
          <p:nvPr/>
        </p:nvPicPr>
        <p:blipFill rotWithShape="1">
          <a:blip r:embed="rId3">
            <a:alphaModFix/>
          </a:blip>
          <a:srcRect t="35658"/>
          <a:stretch/>
        </p:blipFill>
        <p:spPr>
          <a:xfrm>
            <a:off x="1016426" y="833234"/>
            <a:ext cx="10319629" cy="51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5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Coverage Algorithms</a:t>
            </a:r>
            <a:endParaRPr/>
          </a:p>
        </p:txBody>
      </p:sp>
      <p:sp>
        <p:nvSpPr>
          <p:cNvPr id="944" name="Google Shape;944;p45"/>
          <p:cNvSpPr txBox="1">
            <a:spLocks noGrp="1"/>
          </p:cNvSpPr>
          <p:nvPr>
            <p:ph type="body" idx="1"/>
          </p:nvPr>
        </p:nvSpPr>
        <p:spPr>
          <a:xfrm>
            <a:off x="609600" y="1051654"/>
            <a:ext cx="5327737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Goal:  Survey an area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Pass sensor footprint over entire area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Algorithms often cell based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Goal: visit every cell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pic>
        <p:nvPicPr>
          <p:cNvPr id="945" name="Google Shape;945;p45" descr="plan-cover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4582" y="1186502"/>
            <a:ext cx="6072514" cy="47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Voronoi Graph Example</a:t>
            </a:r>
            <a:endParaRPr/>
          </a:p>
        </p:txBody>
      </p:sp>
      <p:pic>
        <p:nvPicPr>
          <p:cNvPr id="187" name="Google Shape;187;p5" descr="plan-voronoi-exampl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235" y="1117395"/>
            <a:ext cx="6718126" cy="5291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"/>
          <p:cNvSpPr txBox="1"/>
          <p:nvPr/>
        </p:nvSpPr>
        <p:spPr>
          <a:xfrm>
            <a:off x="7624646" y="1278553"/>
            <a:ext cx="3957754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7013" marR="0" lvl="0" indent="-2270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generated using voronoi command in Matlab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7013" marR="0" lvl="0" indent="-746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7013" marR="0" lvl="0" indent="-2270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 point obstacles</a:t>
            </a:r>
            <a:endParaRPr/>
          </a:p>
          <a:p>
            <a:pPr marL="227013" marR="0" lvl="0" indent="-746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7013" marR="0" lvl="0" indent="-2270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and end points of path not shown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6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Coverage Algorithm</a:t>
            </a: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body" idx="1"/>
          </p:nvPr>
        </p:nvSpPr>
        <p:spPr>
          <a:xfrm>
            <a:off x="609600" y="1051654"/>
            <a:ext cx="10972800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Two maps in memory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terrain map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used to detect collisions with environment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coverage or return map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used to track coverage of terrain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Return map stores value of returning to particular location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Return map initialized so that all locations have same return value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As locations are visited, return value of that location is decremented by fixed amount:</a:t>
            </a:r>
            <a:endParaRPr/>
          </a:p>
        </p:txBody>
      </p:sp>
      <p:pic>
        <p:nvPicPr>
          <p:cNvPr id="952" name="Google Shape;952;p46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4677" y="5536507"/>
            <a:ext cx="4692843" cy="5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Coverage Algorithm</a:t>
            </a:r>
            <a:endParaRPr/>
          </a:p>
        </p:txBody>
      </p:sp>
      <p:sp>
        <p:nvSpPr>
          <p:cNvPr id="958" name="Google Shape;958;p47"/>
          <p:cNvSpPr txBox="1">
            <a:spLocks noGrp="1"/>
          </p:cNvSpPr>
          <p:nvPr>
            <p:ph type="body" idx="1"/>
          </p:nvPr>
        </p:nvSpPr>
        <p:spPr>
          <a:xfrm>
            <a:off x="609600" y="1051654"/>
            <a:ext cx="10972800" cy="50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Finite look ahead tree search used to determine where to go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Tree generated from current MAV configuration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Tree searched to determine path that maximizes return value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Two methods for look ahead tree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Uniform branching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Predetermined depth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Uniform branch length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Uniform branch separation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RRT</a:t>
            </a:r>
            <a:endParaRPr/>
          </a:p>
        </p:txBody>
      </p:sp>
      <p:pic>
        <p:nvPicPr>
          <p:cNvPr id="959" name="Google Shape;959;p47" descr="plan-cover-lookahe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0672" y="2798439"/>
            <a:ext cx="4644550" cy="3633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8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Coverage Algorithm</a:t>
            </a:r>
            <a:endParaRPr/>
          </a:p>
        </p:txBody>
      </p:sp>
      <p:pic>
        <p:nvPicPr>
          <p:cNvPr id="965" name="Google Shape;96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9938" y="1067102"/>
            <a:ext cx="8681536" cy="451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9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Coverage Planning Results – Uniform Tree</a:t>
            </a:r>
            <a:endParaRPr/>
          </a:p>
        </p:txBody>
      </p:sp>
      <p:pic>
        <p:nvPicPr>
          <p:cNvPr id="971" name="Google Shape;971;p49" descr="plan-cover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100" y="1009238"/>
            <a:ext cx="5449421" cy="424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9" descr="plan-cover-returnmap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0520" y="881771"/>
            <a:ext cx="5641879" cy="439823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49"/>
          <p:cNvSpPr txBox="1"/>
          <p:nvPr/>
        </p:nvSpPr>
        <p:spPr>
          <a:xfrm>
            <a:off x="4894092" y="5190372"/>
            <a:ext cx="28350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ahead length =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 change = 30 deg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 depth =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Iterations = 200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0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Coverage Planning Results – Uniform Tree</a:t>
            </a:r>
            <a:endParaRPr/>
          </a:p>
        </p:txBody>
      </p:sp>
      <p:sp>
        <p:nvSpPr>
          <p:cNvPr id="979" name="Google Shape;979;p50"/>
          <p:cNvSpPr txBox="1"/>
          <p:nvPr/>
        </p:nvSpPr>
        <p:spPr>
          <a:xfrm>
            <a:off x="4894092" y="5190372"/>
            <a:ext cx="28350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ahead length =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 change = 60 deg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 depth =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Iterations = 200</a:t>
            </a:r>
            <a:endParaRPr/>
          </a:p>
        </p:txBody>
      </p:sp>
      <p:pic>
        <p:nvPicPr>
          <p:cNvPr id="980" name="Google Shape;980;p50" descr="plan-cover-returnmap-2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9" y="913407"/>
            <a:ext cx="5486313" cy="427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0" descr="plan-cover-2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886" y="881771"/>
            <a:ext cx="5695114" cy="4439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1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Coverage Planning Results – RRT Dubins</a:t>
            </a:r>
            <a:endParaRPr sz="2800"/>
          </a:p>
        </p:txBody>
      </p:sp>
      <p:pic>
        <p:nvPicPr>
          <p:cNvPr id="987" name="Google Shape;987;p51" descr="plan-cover-RRT-Dubins-paths-1a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01" y="881771"/>
            <a:ext cx="4033947" cy="315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 descr="plan-cover-RRT-Dubins-paths-1b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6642" y="2959974"/>
            <a:ext cx="4615171" cy="3604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 descr="plan-cover-RRT-Dubins-returnmap-1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8945" y="953796"/>
            <a:ext cx="4623455" cy="360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2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Coverage Planning Results – RRT Dubins</a:t>
            </a:r>
            <a:endParaRPr sz="3200"/>
          </a:p>
        </p:txBody>
      </p:sp>
      <p:pic>
        <p:nvPicPr>
          <p:cNvPr id="995" name="Google Shape;995;p52" descr="plan-cover-RRT-Dubins-paths-2a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019" y="765196"/>
            <a:ext cx="4490813" cy="350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52" descr="plan-cover-RRT-Dubins-paths-2b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8770" y="3207771"/>
            <a:ext cx="4135674" cy="322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52" descr="plan-cover-RRT-Dubins-returnmap-2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3847" y="934066"/>
            <a:ext cx="4709785" cy="367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Voronoi Graph Example</a:t>
            </a:r>
            <a:endParaRPr/>
          </a:p>
        </p:txBody>
      </p:sp>
      <p:pic>
        <p:nvPicPr>
          <p:cNvPr id="194" name="Google Shape;194;p6" descr="plan-voronoi-augmented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249" y="1026714"/>
            <a:ext cx="6607637" cy="52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/>
          <p:nvPr/>
        </p:nvSpPr>
        <p:spPr>
          <a:xfrm>
            <a:off x="7023887" y="1377887"/>
            <a:ext cx="4751864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7013" marR="0" lvl="0" indent="-2270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points to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/>
          </a:p>
          <a:p>
            <a:pPr marL="227013" marR="0" lvl="0" indent="-22701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3 closest graph nodes to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points</a:t>
            </a:r>
            <a:endParaRPr/>
          </a:p>
          <a:p>
            <a:pPr marL="227013" marR="0" lvl="0" indent="-22701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graph edges to 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endParaRPr/>
          </a:p>
          <a:p>
            <a:pPr marL="227013" marR="0" lvl="0" indent="-22701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graph to find “best” path</a:t>
            </a:r>
            <a:endParaRPr/>
          </a:p>
          <a:p>
            <a:pPr marL="227013" marR="0" lvl="0" indent="-227013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define “best”</a:t>
            </a:r>
            <a:endParaRPr/>
          </a:p>
          <a:p>
            <a:pPr marL="684213" marR="0" lvl="1" indent="-22701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Shortest?</a:t>
            </a:r>
            <a:endParaRPr/>
          </a:p>
          <a:p>
            <a:pPr marL="684213" marR="0" lvl="1" indent="-22701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Furthest from obstacles?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 Cost Calculation</a:t>
            </a:r>
            <a:endParaRPr/>
          </a:p>
        </p:txBody>
      </p:sp>
      <p:grpSp>
        <p:nvGrpSpPr>
          <p:cNvPr id="202" name="Google Shape;202;p7"/>
          <p:cNvGrpSpPr/>
          <p:nvPr/>
        </p:nvGrpSpPr>
        <p:grpSpPr>
          <a:xfrm>
            <a:off x="8415035" y="1172251"/>
            <a:ext cx="3293637" cy="2386756"/>
            <a:chOff x="2070100" y="1295400"/>
            <a:chExt cx="4337227" cy="3142999"/>
          </a:xfrm>
        </p:grpSpPr>
        <p:sp>
          <p:nvSpPr>
            <p:cNvPr id="203" name="Google Shape;203;p7"/>
            <p:cNvSpPr/>
            <p:nvPr/>
          </p:nvSpPr>
          <p:spPr>
            <a:xfrm>
              <a:off x="2755900" y="40132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6045200" y="16510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" name="Google Shape;205;p7"/>
            <p:cNvCxnSpPr/>
            <p:nvPr/>
          </p:nvCxnSpPr>
          <p:spPr>
            <a:xfrm rot="10800000" flipH="1">
              <a:off x="2844800" y="1714500"/>
              <a:ext cx="3213100" cy="232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6" name="Google Shape;206;p7"/>
            <p:cNvSpPr/>
            <p:nvPr/>
          </p:nvSpPr>
          <p:spPr>
            <a:xfrm>
              <a:off x="3695700" y="21336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" name="Google Shape;207;p7"/>
            <p:cNvCxnSpPr/>
            <p:nvPr/>
          </p:nvCxnSpPr>
          <p:spPr>
            <a:xfrm>
              <a:off x="3784600" y="2222500"/>
              <a:ext cx="533400" cy="73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8" name="Google Shape;208;p7"/>
            <p:cNvSpPr/>
            <p:nvPr/>
          </p:nvSpPr>
          <p:spPr>
            <a:xfrm rot="-7459808">
              <a:off x="4615656" y="1246982"/>
              <a:ext cx="188913" cy="3981450"/>
            </a:xfrm>
            <a:prstGeom prst="leftBrace">
              <a:avLst>
                <a:gd name="adj1" fmla="val 175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 rot="-1987083">
              <a:off x="3781425" y="2347913"/>
              <a:ext cx="134938" cy="771525"/>
            </a:xfrm>
            <a:prstGeom prst="leftBrace">
              <a:avLst>
                <a:gd name="adj1" fmla="val 47647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0" name="Google Shape;210;p7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68550" y="4064000"/>
              <a:ext cx="317500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7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49950" y="1295400"/>
              <a:ext cx="317500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7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6300" y="2000250"/>
              <a:ext cx="203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7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38700" y="3429000"/>
              <a:ext cx="1270000" cy="33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7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70100" y="2755900"/>
              <a:ext cx="160020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" name="Google Shape;215;p7" descr="latex-image-1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1118158"/>
            <a:ext cx="8749304" cy="483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>
            <a:spLocks noGrp="1"/>
          </p:cNvSpPr>
          <p:nvPr>
            <p:ph type="title"/>
          </p:nvPr>
        </p:nvSpPr>
        <p:spPr>
          <a:xfrm>
            <a:off x="1981200" y="134441"/>
            <a:ext cx="82296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 Cost Calculation</a:t>
            </a:r>
            <a:endParaRPr/>
          </a:p>
        </p:txBody>
      </p:sp>
      <p:grpSp>
        <p:nvGrpSpPr>
          <p:cNvPr id="222" name="Google Shape;222;p8"/>
          <p:cNvGrpSpPr/>
          <p:nvPr/>
        </p:nvGrpSpPr>
        <p:grpSpPr>
          <a:xfrm>
            <a:off x="7631976" y="1823530"/>
            <a:ext cx="3985514" cy="3022721"/>
            <a:chOff x="2070100" y="1295400"/>
            <a:chExt cx="4337227" cy="3142999"/>
          </a:xfrm>
        </p:grpSpPr>
        <p:sp>
          <p:nvSpPr>
            <p:cNvPr id="223" name="Google Shape;223;p8"/>
            <p:cNvSpPr/>
            <p:nvPr/>
          </p:nvSpPr>
          <p:spPr>
            <a:xfrm>
              <a:off x="2755900" y="40132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6045200" y="16510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5" name="Google Shape;225;p8"/>
            <p:cNvCxnSpPr/>
            <p:nvPr/>
          </p:nvCxnSpPr>
          <p:spPr>
            <a:xfrm rot="10800000" flipH="1">
              <a:off x="2844800" y="1714500"/>
              <a:ext cx="3213100" cy="232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6" name="Google Shape;226;p8"/>
            <p:cNvSpPr/>
            <p:nvPr/>
          </p:nvSpPr>
          <p:spPr>
            <a:xfrm>
              <a:off x="3695700" y="21336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8"/>
            <p:cNvCxnSpPr/>
            <p:nvPr/>
          </p:nvCxnSpPr>
          <p:spPr>
            <a:xfrm>
              <a:off x="3784600" y="2222500"/>
              <a:ext cx="533400" cy="73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" name="Google Shape;228;p8"/>
            <p:cNvSpPr/>
            <p:nvPr/>
          </p:nvSpPr>
          <p:spPr>
            <a:xfrm rot="-7459808">
              <a:off x="4615656" y="1246982"/>
              <a:ext cx="188913" cy="3981450"/>
            </a:xfrm>
            <a:prstGeom prst="leftBrace">
              <a:avLst>
                <a:gd name="adj1" fmla="val 175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 rot="-1987083">
              <a:off x="3781425" y="2347913"/>
              <a:ext cx="134938" cy="771525"/>
            </a:xfrm>
            <a:prstGeom prst="leftBrace">
              <a:avLst>
                <a:gd name="adj1" fmla="val 47647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Google Shape;230;p8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68550" y="4064000"/>
              <a:ext cx="317500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8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49950" y="1295400"/>
              <a:ext cx="317500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8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6300" y="2000250"/>
              <a:ext cx="203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8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38700" y="3429000"/>
              <a:ext cx="1270000" cy="33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8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70100" y="2755900"/>
              <a:ext cx="160020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8" descr="latex-image-1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0792" y="839235"/>
            <a:ext cx="6376071" cy="5260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609600" y="242279"/>
            <a:ext cx="10972800" cy="63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 Cost Calculation</a:t>
            </a:r>
            <a:endParaRPr/>
          </a:p>
        </p:txBody>
      </p:sp>
      <p:grpSp>
        <p:nvGrpSpPr>
          <p:cNvPr id="242" name="Google Shape;242;p9"/>
          <p:cNvGrpSpPr/>
          <p:nvPr/>
        </p:nvGrpSpPr>
        <p:grpSpPr>
          <a:xfrm>
            <a:off x="7211278" y="562025"/>
            <a:ext cx="4225852" cy="3010055"/>
            <a:chOff x="2070100" y="1295400"/>
            <a:chExt cx="4337227" cy="3142999"/>
          </a:xfrm>
        </p:grpSpPr>
        <p:sp>
          <p:nvSpPr>
            <p:cNvPr id="243" name="Google Shape;243;p9"/>
            <p:cNvSpPr/>
            <p:nvPr/>
          </p:nvSpPr>
          <p:spPr>
            <a:xfrm>
              <a:off x="2755900" y="40132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045200" y="16510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5" name="Google Shape;245;p9"/>
            <p:cNvCxnSpPr/>
            <p:nvPr/>
          </p:nvCxnSpPr>
          <p:spPr>
            <a:xfrm rot="10800000" flipH="1">
              <a:off x="2844800" y="1714500"/>
              <a:ext cx="3213100" cy="232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9"/>
            <p:cNvSpPr/>
            <p:nvPr/>
          </p:nvSpPr>
          <p:spPr>
            <a:xfrm>
              <a:off x="3695700" y="21336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9"/>
            <p:cNvCxnSpPr/>
            <p:nvPr/>
          </p:nvCxnSpPr>
          <p:spPr>
            <a:xfrm>
              <a:off x="3784600" y="2222500"/>
              <a:ext cx="533400" cy="73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8" name="Google Shape;248;p9"/>
            <p:cNvSpPr/>
            <p:nvPr/>
          </p:nvSpPr>
          <p:spPr>
            <a:xfrm rot="-7459808">
              <a:off x="4615656" y="1246982"/>
              <a:ext cx="188913" cy="3981450"/>
            </a:xfrm>
            <a:prstGeom prst="leftBrace">
              <a:avLst>
                <a:gd name="adj1" fmla="val 17563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 rot="-1987083">
              <a:off x="3781425" y="2347913"/>
              <a:ext cx="134938" cy="771525"/>
            </a:xfrm>
            <a:prstGeom prst="leftBrace">
              <a:avLst>
                <a:gd name="adj1" fmla="val 47647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0" name="Google Shape;250;p9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68550" y="4064000"/>
              <a:ext cx="317500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9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49950" y="1295400"/>
              <a:ext cx="317500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9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6300" y="2000250"/>
              <a:ext cx="2032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9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38700" y="3429000"/>
              <a:ext cx="1270000" cy="33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9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70100" y="2755900"/>
              <a:ext cx="160020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5" name="Google Shape;255;p9" descr="latex-image-1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8896" y="2921783"/>
            <a:ext cx="9430016" cy="33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3094</Words>
  <Application>Microsoft Macintosh PowerPoint</Application>
  <PresentationFormat>Widescreen</PresentationFormat>
  <Paragraphs>354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Times</vt:lpstr>
      <vt:lpstr>Tahoma</vt:lpstr>
      <vt:lpstr>Arial</vt:lpstr>
      <vt:lpstr>Default Design</vt:lpstr>
      <vt:lpstr>Chapter 12</vt:lpstr>
      <vt:lpstr>Control Architecture</vt:lpstr>
      <vt:lpstr>Path Planning Approaches</vt:lpstr>
      <vt:lpstr>Voronoi Graphs</vt:lpstr>
      <vt:lpstr>Voronoi Graph Example</vt:lpstr>
      <vt:lpstr>Voronoi Graph Example</vt:lpstr>
      <vt:lpstr>Path Cost Calculation</vt:lpstr>
      <vt:lpstr>Path Cost Calculation</vt:lpstr>
      <vt:lpstr>Path Cost Calculation</vt:lpstr>
      <vt:lpstr>Voronoi Path Planning Algorithm</vt:lpstr>
      <vt:lpstr>Voronoi Path Planning Result</vt:lpstr>
      <vt:lpstr>Voronoi Path Planning – Non-point Obstacles</vt:lpstr>
      <vt:lpstr>Non-point Obstacles – Step 1</vt:lpstr>
      <vt:lpstr>Non-point Obstacles – Step 2</vt:lpstr>
      <vt:lpstr>Non-point Obstacles – Step 3</vt:lpstr>
      <vt:lpstr>Rapidly Exploring Random Trees (RRT)</vt:lpstr>
      <vt:lpstr>RRT Tree Structure</vt:lpstr>
      <vt:lpstr>RRT Algorithm</vt:lpstr>
      <vt:lpstr>RRT Algorithm</vt:lpstr>
      <vt:lpstr>PowerPoint Presentation</vt:lpstr>
      <vt:lpstr>PowerPoint Presentation</vt:lpstr>
      <vt:lpstr>PowerPoint Presentation</vt:lpstr>
      <vt:lpstr>PowerPoint Presentation</vt:lpstr>
      <vt:lpstr>RRT Algorithm</vt:lpstr>
      <vt:lpstr>Path Smoothing</vt:lpstr>
      <vt:lpstr>Path Smoothing Algorithm</vt:lpstr>
      <vt:lpstr>RRT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RRT Path Planning Over 3D Terrain</vt:lpstr>
      <vt:lpstr>RRT Algorithm – 3D Terrain</vt:lpstr>
      <vt:lpstr>RRT 3D Terrain Results</vt:lpstr>
      <vt:lpstr>RRT 3D Terrain Results</vt:lpstr>
      <vt:lpstr>RRT 3D Terrain Results</vt:lpstr>
      <vt:lpstr>RRT Dubins Approach</vt:lpstr>
      <vt:lpstr>RRT Algorithm - Dubins</vt:lpstr>
      <vt:lpstr>RRT Algorithm - Dubins</vt:lpstr>
      <vt:lpstr>RRT Algorithm - Dubins</vt:lpstr>
      <vt:lpstr>RRT Algorithm - Dubins</vt:lpstr>
      <vt:lpstr>PowerPoint Presentation</vt:lpstr>
      <vt:lpstr>RRT Dubins Results</vt:lpstr>
      <vt:lpstr>RRT Dubins Results</vt:lpstr>
      <vt:lpstr>RRT Dubins Results</vt:lpstr>
      <vt:lpstr>Coverage Algorithms</vt:lpstr>
      <vt:lpstr>Coverage Algorithm</vt:lpstr>
      <vt:lpstr>Coverage Algorithm</vt:lpstr>
      <vt:lpstr>Coverage Algorithm</vt:lpstr>
      <vt:lpstr>Coverage Planning Results – Uniform Tree</vt:lpstr>
      <vt:lpstr>Coverage Planning Results – Uniform Tree</vt:lpstr>
      <vt:lpstr>Coverage Planning Results – RRT Dubins</vt:lpstr>
      <vt:lpstr>Coverage Planning Results – RRT Dubins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12</dc:title>
  <cp:lastModifiedBy>Randal W Beard</cp:lastModifiedBy>
  <cp:revision>3</cp:revision>
  <dcterms:created xsi:type="dcterms:W3CDTF">2011-03-03T21:13:57Z</dcterms:created>
  <dcterms:modified xsi:type="dcterms:W3CDTF">2024-04-04T20:07:16Z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